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65" r:id="rId4"/>
    <p:sldId id="266" r:id="rId5"/>
    <p:sldId id="268" r:id="rId6"/>
    <p:sldId id="269" r:id="rId7"/>
    <p:sldId id="270" r:id="rId8"/>
    <p:sldId id="271" r:id="rId9"/>
    <p:sldId id="272" r:id="rId10"/>
    <p:sldId id="275" r:id="rId11"/>
    <p:sldId id="273" r:id="rId12"/>
    <p:sldId id="258" r:id="rId13"/>
    <p:sldId id="290" r:id="rId14"/>
    <p:sldId id="276" r:id="rId15"/>
    <p:sldId id="293" r:id="rId16"/>
    <p:sldId id="280" r:id="rId17"/>
    <p:sldId id="294" r:id="rId18"/>
    <p:sldId id="279" r:id="rId19"/>
    <p:sldId id="283" r:id="rId20"/>
    <p:sldId id="284" r:id="rId21"/>
    <p:sldId id="286" r:id="rId22"/>
    <p:sldId id="285" r:id="rId23"/>
    <p:sldId id="287" r:id="rId24"/>
    <p:sldId id="288" r:id="rId25"/>
    <p:sldId id="295" r:id="rId26"/>
    <p:sldId id="281"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4BE"/>
    <a:srgbClr val="F66F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272"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747D6-6250-4455-88E3-CC004389F97F}"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12CE7-406D-476F-BE2A-A6F5AB1089CD}"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747D6-6250-4455-88E3-CC004389F97F}" type="datetimeFigureOut">
              <a:rPr lang="en-GB" smtClean="0"/>
              <a:pPr/>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12CE7-406D-476F-BE2A-A6F5AB1089C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416824" cy="5632311"/>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Disclaimer</a:t>
            </a:r>
          </a:p>
          <a:p>
            <a:r>
              <a:rPr lang="en-GB" sz="3600" b="1" dirty="0" smtClean="0">
                <a:solidFill>
                  <a:schemeClr val="bg1"/>
                </a:solidFill>
                <a:latin typeface="Arial" pitchFamily="34" charset="0"/>
                <a:cs typeface="Arial" pitchFamily="34" charset="0"/>
              </a:rPr>
              <a:t>This </a:t>
            </a:r>
            <a:r>
              <a:rPr lang="en-GB" sz="3600" b="1" smtClean="0">
                <a:solidFill>
                  <a:schemeClr val="bg1"/>
                </a:solidFill>
                <a:latin typeface="Arial" pitchFamily="34" charset="0"/>
                <a:cs typeface="Arial" pitchFamily="34" charset="0"/>
              </a:rPr>
              <a:t>PowerPoint contains </a:t>
            </a:r>
            <a:r>
              <a:rPr lang="en-GB" sz="3600" b="1" dirty="0" smtClean="0">
                <a:solidFill>
                  <a:schemeClr val="bg1"/>
                </a:solidFill>
                <a:latin typeface="Arial" pitchFamily="34" charset="0"/>
                <a:cs typeface="Arial" pitchFamily="34" charset="0"/>
              </a:rPr>
              <a:t>Confidential information.</a:t>
            </a:r>
          </a:p>
          <a:p>
            <a:endParaRPr lang="en-GB" sz="3600" b="1" dirty="0" smtClean="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Do not circulate this or tell patients they might have COVID 19 from this test.</a:t>
            </a:r>
          </a:p>
          <a:p>
            <a:endParaRPr lang="en-GB" sz="3600" b="1" dirty="0" smtClean="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Just use it to optimise your and your patient’s immune system.</a:t>
            </a:r>
            <a:endParaRPr lang="en-GB" sz="3600" b="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848872" cy="5632311"/>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However when all these different colours are layered together we humans see the </a:t>
            </a:r>
            <a:r>
              <a:rPr lang="en-GB" sz="3600" b="1" dirty="0" smtClean="0">
                <a:solidFill>
                  <a:srgbClr val="FFC000"/>
                </a:solidFill>
                <a:latin typeface="Arial" pitchFamily="34" charset="0"/>
                <a:cs typeface="Arial" pitchFamily="34" charset="0"/>
              </a:rPr>
              <a:t>bright orange glow</a:t>
            </a:r>
            <a:r>
              <a:rPr lang="en-GB" sz="3600" b="1" dirty="0" smtClean="0">
                <a:solidFill>
                  <a:srgbClr val="FFFF00"/>
                </a:solidFill>
                <a:latin typeface="Arial" pitchFamily="34" charset="0"/>
                <a:cs typeface="Arial" pitchFamily="34" charset="0"/>
              </a:rPr>
              <a:t> </a:t>
            </a:r>
            <a:r>
              <a:rPr lang="en-GB" sz="3600" b="1" dirty="0" smtClean="0">
                <a:solidFill>
                  <a:schemeClr val="bg1"/>
                </a:solidFill>
                <a:latin typeface="Arial" pitchFamily="34" charset="0"/>
                <a:cs typeface="Arial" pitchFamily="34" charset="0"/>
              </a:rPr>
              <a:t>when the light is on, which can be measured as a single monochromic emission. </a:t>
            </a:r>
          </a:p>
          <a:p>
            <a:r>
              <a:rPr lang="en-GB" sz="3600" b="1" dirty="0" smtClean="0">
                <a:solidFill>
                  <a:schemeClr val="bg1"/>
                </a:solidFill>
                <a:latin typeface="Arial" pitchFamily="34" charset="0"/>
                <a:cs typeface="Arial" pitchFamily="34" charset="0"/>
              </a:rPr>
              <a:t>The human eye perceives light from the </a:t>
            </a:r>
            <a:r>
              <a:rPr lang="en-GB" sz="3600" b="1" dirty="0" smtClean="0">
                <a:solidFill>
                  <a:srgbClr val="CC04BE"/>
                </a:solidFill>
                <a:latin typeface="Arial" pitchFamily="34" charset="0"/>
                <a:cs typeface="Arial" pitchFamily="34" charset="0"/>
              </a:rPr>
              <a:t>violet</a:t>
            </a:r>
            <a:r>
              <a:rPr lang="en-GB" sz="3600" b="1" dirty="0" smtClean="0">
                <a:solidFill>
                  <a:schemeClr val="bg1"/>
                </a:solidFill>
                <a:latin typeface="Arial" pitchFamily="34" charset="0"/>
                <a:cs typeface="Arial" pitchFamily="34" charset="0"/>
              </a:rPr>
              <a:t> end of the spectrum at 385nm to the </a:t>
            </a:r>
            <a:r>
              <a:rPr lang="en-GB" sz="3600" b="1" dirty="0" smtClean="0">
                <a:solidFill>
                  <a:srgbClr val="FF0000"/>
                </a:solidFill>
                <a:latin typeface="Arial" pitchFamily="34" charset="0"/>
                <a:cs typeface="Arial" pitchFamily="34" charset="0"/>
              </a:rPr>
              <a:t>red</a:t>
            </a:r>
            <a:r>
              <a:rPr lang="en-GB" sz="3600" b="1" dirty="0" smtClean="0">
                <a:solidFill>
                  <a:schemeClr val="bg1"/>
                </a:solidFill>
                <a:latin typeface="Arial" pitchFamily="34" charset="0"/>
                <a:cs typeface="Arial" pitchFamily="34" charset="0"/>
              </a:rPr>
              <a:t> end of the spectrum at 645-770nm.</a:t>
            </a:r>
            <a:endParaRPr lang="en-GB" sz="3600" b="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692696"/>
            <a:ext cx="7992888" cy="1754326"/>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My finding is that </a:t>
            </a:r>
            <a:r>
              <a:rPr lang="en-GB" sz="3600" b="1" dirty="0" smtClean="0">
                <a:solidFill>
                  <a:srgbClr val="FFFF00"/>
                </a:solidFill>
                <a:latin typeface="Arial" pitchFamily="34" charset="0"/>
                <a:cs typeface="Arial" pitchFamily="34" charset="0"/>
              </a:rPr>
              <a:t>COVID 19 </a:t>
            </a:r>
            <a:r>
              <a:rPr lang="en-GB" sz="3600" b="1" dirty="0" smtClean="0">
                <a:solidFill>
                  <a:schemeClr val="bg1"/>
                </a:solidFill>
                <a:latin typeface="Arial" pitchFamily="34" charset="0"/>
                <a:cs typeface="Arial" pitchFamily="34" charset="0"/>
              </a:rPr>
              <a:t>spectroscopic emission is at 633nm in the orange spectrum.</a:t>
            </a:r>
            <a:endParaRPr lang="en-GB" sz="3600" b="1" dirty="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195736" y="2564904"/>
            <a:ext cx="4486533" cy="2520280"/>
          </a:xfrm>
          <a:prstGeom prst="rect">
            <a:avLst/>
          </a:prstGeom>
          <a:noFill/>
          <a:ln w="9525">
            <a:noFill/>
            <a:miter lim="800000"/>
            <a:headEnd/>
            <a:tailEnd/>
          </a:ln>
        </p:spPr>
      </p:pic>
      <p:sp>
        <p:nvSpPr>
          <p:cNvPr id="9" name="TextBox 8"/>
          <p:cNvSpPr txBox="1"/>
          <p:nvPr/>
        </p:nvSpPr>
        <p:spPr>
          <a:xfrm>
            <a:off x="3059832" y="2492896"/>
            <a:ext cx="2880320" cy="369332"/>
          </a:xfrm>
          <a:prstGeom prst="rect">
            <a:avLst/>
          </a:prstGeom>
          <a:noFill/>
        </p:spPr>
        <p:txBody>
          <a:bodyPr wrap="square" rtlCol="0">
            <a:spAutoFit/>
          </a:bodyPr>
          <a:lstStyle/>
          <a:p>
            <a:pPr algn="ctr"/>
            <a:r>
              <a:rPr lang="en-GB" b="1" dirty="0" smtClean="0">
                <a:solidFill>
                  <a:schemeClr val="bg1"/>
                </a:solidFill>
                <a:latin typeface="Arial" pitchFamily="34" charset="0"/>
                <a:cs typeface="Arial" pitchFamily="34" charset="0"/>
              </a:rPr>
              <a:t>633nm</a:t>
            </a:r>
            <a:endParaRPr lang="en-GB" b="1" dirty="0">
              <a:solidFill>
                <a:schemeClr val="bg1"/>
              </a:solidFill>
              <a:latin typeface="Arial" pitchFamily="34" charset="0"/>
              <a:cs typeface="Arial" pitchFamily="34" charset="0"/>
            </a:endParaRPr>
          </a:p>
        </p:txBody>
      </p:sp>
      <p:sp>
        <p:nvSpPr>
          <p:cNvPr id="10" name="TextBox 9"/>
          <p:cNvSpPr txBox="1"/>
          <p:nvPr/>
        </p:nvSpPr>
        <p:spPr>
          <a:xfrm>
            <a:off x="683568" y="5373216"/>
            <a:ext cx="7704856" cy="923330"/>
          </a:xfrm>
          <a:prstGeom prst="rect">
            <a:avLst/>
          </a:prstGeom>
          <a:noFill/>
        </p:spPr>
        <p:txBody>
          <a:bodyPr wrap="square" rtlCol="0">
            <a:spAutoFit/>
          </a:bodyPr>
          <a:lstStyle/>
          <a:p>
            <a:r>
              <a:rPr lang="en-GB" b="1" dirty="0" smtClean="0">
                <a:solidFill>
                  <a:schemeClr val="bg1"/>
                </a:solidFill>
              </a:rPr>
              <a:t>You can print this off either on paper or best on an acetate sheet. If on paper place it coloured side down on the patient or patient looks at it.. This acetate is now available from Epigenetics Ltd www.epigenetics-international.com</a:t>
            </a:r>
            <a:endParaRPr lang="en-GB"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632848" cy="5632311"/>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Thus if a patient </a:t>
            </a:r>
            <a:r>
              <a:rPr lang="en-GB" sz="3600" b="1" dirty="0" smtClean="0">
                <a:solidFill>
                  <a:srgbClr val="FFFF00"/>
                </a:solidFill>
                <a:latin typeface="Arial" pitchFamily="34" charset="0"/>
                <a:cs typeface="Arial" pitchFamily="34" charset="0"/>
              </a:rPr>
              <a:t>weakens</a:t>
            </a:r>
            <a:r>
              <a:rPr lang="en-GB" sz="3600" b="1" dirty="0" smtClean="0">
                <a:solidFill>
                  <a:schemeClr val="bg1"/>
                </a:solidFill>
                <a:latin typeface="Arial" pitchFamily="34" charset="0"/>
                <a:cs typeface="Arial" pitchFamily="34" charset="0"/>
              </a:rPr>
              <a:t> in the clear to this specific coloured acetate you can say that they might currently have COVID19. </a:t>
            </a:r>
          </a:p>
          <a:p>
            <a:endParaRPr lang="en-GB" sz="3600" b="1" dirty="0" smtClean="0">
              <a:solidFill>
                <a:schemeClr val="bg1"/>
              </a:solidFill>
              <a:latin typeface="Arial" pitchFamily="34" charset="0"/>
              <a:cs typeface="Arial" pitchFamily="34" charset="0"/>
            </a:endParaRPr>
          </a:p>
          <a:p>
            <a:r>
              <a:rPr lang="en-GB" sz="3600" b="1" u="sng" dirty="0" smtClean="0">
                <a:solidFill>
                  <a:schemeClr val="bg1"/>
                </a:solidFill>
                <a:latin typeface="Arial" pitchFamily="34" charset="0"/>
                <a:cs typeface="Arial" pitchFamily="34" charset="0"/>
              </a:rPr>
              <a:t>But of course never base a diagnosis on this finding alone.</a:t>
            </a:r>
          </a:p>
          <a:p>
            <a:endParaRPr lang="en-GB" sz="3600" b="1" u="sng" dirty="0" smtClean="0">
              <a:solidFill>
                <a:schemeClr val="bg1"/>
              </a:solidFill>
              <a:latin typeface="Arial" pitchFamily="34" charset="0"/>
              <a:cs typeface="Arial" pitchFamily="34" charset="0"/>
            </a:endParaRPr>
          </a:p>
          <a:p>
            <a:r>
              <a:rPr lang="en-GB" sz="3600" b="1" u="sng" dirty="0" smtClean="0">
                <a:solidFill>
                  <a:schemeClr val="bg1"/>
                </a:solidFill>
                <a:latin typeface="Arial" pitchFamily="34" charset="0"/>
                <a:cs typeface="Arial" pitchFamily="34" charset="0"/>
              </a:rPr>
              <a:t>You must follow government guidelines in such a case.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416824" cy="2862322"/>
          </a:xfrm>
          <a:prstGeom prst="rect">
            <a:avLst/>
          </a:prstGeom>
          <a:noFill/>
        </p:spPr>
        <p:txBody>
          <a:bodyPr wrap="square" rtlCol="0">
            <a:spAutoFit/>
          </a:bodyPr>
          <a:lstStyle/>
          <a:p>
            <a:endParaRPr lang="en-GB" sz="3600" b="1" dirty="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I have tested this remotely using hair samples of known cases of COVID 19 and they weaken in the clear if the </a:t>
            </a:r>
            <a:r>
              <a:rPr lang="en-GB" sz="3600" b="1" dirty="0" smtClean="0">
                <a:solidFill>
                  <a:srgbClr val="FFFF00"/>
                </a:solidFill>
                <a:latin typeface="Arial" pitchFamily="34" charset="0"/>
                <a:cs typeface="Arial" pitchFamily="34" charset="0"/>
              </a:rPr>
              <a:t>virus is (still) active.</a:t>
            </a:r>
            <a:endParaRPr lang="en-GB" sz="3600" b="1" dirty="0">
              <a:solidFill>
                <a:srgbClr val="FFFF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80728"/>
            <a:ext cx="7416824" cy="5078313"/>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Most people do not weaken in the clear to this acetate as they are currently not infectious.</a:t>
            </a:r>
          </a:p>
          <a:p>
            <a:endParaRPr lang="en-GB" sz="3600" b="1" dirty="0" smtClean="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However most people who do not weaken in the clear weaken when the acetate is challenged whilst therapy localising the current </a:t>
            </a:r>
            <a:r>
              <a:rPr lang="en-GB" sz="3600" b="1" dirty="0" smtClean="0">
                <a:solidFill>
                  <a:srgbClr val="FFFF00"/>
                </a:solidFill>
                <a:latin typeface="Arial" pitchFamily="34" charset="0"/>
                <a:cs typeface="Arial" pitchFamily="34" charset="0"/>
              </a:rPr>
              <a:t>WON time point. </a:t>
            </a:r>
            <a:endParaRPr lang="en-GB" sz="3600" b="1" dirty="0">
              <a:solidFill>
                <a:srgbClr val="FFFF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416824" cy="5724644"/>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The WON time </a:t>
            </a:r>
            <a:r>
              <a:rPr lang="en-GB" sz="3600" b="1" dirty="0" smtClean="0">
                <a:solidFill>
                  <a:schemeClr val="bg1"/>
                </a:solidFill>
                <a:latin typeface="Arial" pitchFamily="34" charset="0"/>
                <a:cs typeface="Arial" pitchFamily="34" charset="0"/>
              </a:rPr>
              <a:t>point is the coupled meridian’s ALARM point to the NOW time.</a:t>
            </a:r>
          </a:p>
          <a:p>
            <a:r>
              <a:rPr lang="en-GB" sz="2000" b="1" u="sng" dirty="0" smtClean="0">
                <a:solidFill>
                  <a:schemeClr val="bg1"/>
                </a:solidFill>
                <a:latin typeface="Arial" pitchFamily="34" charset="0"/>
                <a:cs typeface="Arial" pitchFamily="34" charset="0"/>
              </a:rPr>
              <a:t>NOW time		WON time</a:t>
            </a:r>
          </a:p>
          <a:p>
            <a:r>
              <a:rPr lang="en-GB" sz="2000" b="1" dirty="0" smtClean="0">
                <a:solidFill>
                  <a:schemeClr val="bg1"/>
                </a:solidFill>
                <a:latin typeface="Arial" pitchFamily="34" charset="0"/>
                <a:cs typeface="Arial" pitchFamily="34" charset="0"/>
              </a:rPr>
              <a:t>Lung 4-6am		LI</a:t>
            </a:r>
          </a:p>
          <a:p>
            <a:r>
              <a:rPr lang="en-GB" sz="2000" b="1" dirty="0" smtClean="0">
                <a:solidFill>
                  <a:schemeClr val="bg1"/>
                </a:solidFill>
                <a:latin typeface="Arial" pitchFamily="34" charset="0"/>
                <a:cs typeface="Arial" pitchFamily="34" charset="0"/>
              </a:rPr>
              <a:t>LI       6-8am		Lung</a:t>
            </a:r>
          </a:p>
          <a:p>
            <a:r>
              <a:rPr lang="en-GB" sz="2000" b="1" dirty="0" smtClean="0">
                <a:solidFill>
                  <a:schemeClr val="bg1"/>
                </a:solidFill>
                <a:latin typeface="Arial" pitchFamily="34" charset="0"/>
                <a:cs typeface="Arial" pitchFamily="34" charset="0"/>
              </a:rPr>
              <a:t>St       8-10am		Sp</a:t>
            </a:r>
          </a:p>
          <a:p>
            <a:r>
              <a:rPr lang="en-GB" sz="2000" b="1" dirty="0" smtClean="0">
                <a:solidFill>
                  <a:schemeClr val="bg1"/>
                </a:solidFill>
                <a:latin typeface="Arial" pitchFamily="34" charset="0"/>
                <a:cs typeface="Arial" pitchFamily="34" charset="0"/>
              </a:rPr>
              <a:t>Sp      10-12midday	St</a:t>
            </a:r>
          </a:p>
          <a:p>
            <a:r>
              <a:rPr lang="en-GB" sz="2000" b="1" dirty="0" smtClean="0">
                <a:solidFill>
                  <a:schemeClr val="bg1"/>
                </a:solidFill>
                <a:latin typeface="Arial" pitchFamily="34" charset="0"/>
                <a:cs typeface="Arial" pitchFamily="34" charset="0"/>
              </a:rPr>
              <a:t>Ht      12-2pm		SI</a:t>
            </a:r>
          </a:p>
          <a:p>
            <a:r>
              <a:rPr lang="en-GB" sz="2000" b="1" dirty="0" smtClean="0">
                <a:solidFill>
                  <a:schemeClr val="bg1"/>
                </a:solidFill>
                <a:latin typeface="Arial" pitchFamily="34" charset="0"/>
                <a:cs typeface="Arial" pitchFamily="34" charset="0"/>
              </a:rPr>
              <a:t>SI       2-4pm		Ht</a:t>
            </a:r>
          </a:p>
          <a:p>
            <a:r>
              <a:rPr lang="en-GB" sz="2000" b="1" dirty="0" err="1" smtClean="0">
                <a:solidFill>
                  <a:schemeClr val="bg1"/>
                </a:solidFill>
                <a:latin typeface="Arial" pitchFamily="34" charset="0"/>
                <a:cs typeface="Arial" pitchFamily="34" charset="0"/>
              </a:rPr>
              <a:t>Bl</a:t>
            </a:r>
            <a:r>
              <a:rPr lang="en-GB" sz="2000" b="1" dirty="0" smtClean="0">
                <a:solidFill>
                  <a:schemeClr val="bg1"/>
                </a:solidFill>
                <a:latin typeface="Arial" pitchFamily="34" charset="0"/>
                <a:cs typeface="Arial" pitchFamily="34" charset="0"/>
              </a:rPr>
              <a:t>       4-6pm		Kid</a:t>
            </a:r>
          </a:p>
          <a:p>
            <a:r>
              <a:rPr lang="en-GB" sz="2000" b="1" dirty="0" smtClean="0">
                <a:solidFill>
                  <a:schemeClr val="bg1"/>
                </a:solidFill>
                <a:latin typeface="Arial" pitchFamily="34" charset="0"/>
                <a:cs typeface="Arial" pitchFamily="34" charset="0"/>
              </a:rPr>
              <a:t>Kid     6-8pm		</a:t>
            </a:r>
            <a:r>
              <a:rPr lang="en-GB" sz="2000" b="1" dirty="0" err="1" smtClean="0">
                <a:solidFill>
                  <a:schemeClr val="bg1"/>
                </a:solidFill>
                <a:latin typeface="Arial" pitchFamily="34" charset="0"/>
                <a:cs typeface="Arial" pitchFamily="34" charset="0"/>
              </a:rPr>
              <a:t>Bl</a:t>
            </a:r>
            <a:endParaRPr lang="en-GB" sz="2000" b="1" dirty="0" smtClean="0">
              <a:solidFill>
                <a:schemeClr val="bg1"/>
              </a:solidFill>
              <a:latin typeface="Arial" pitchFamily="34" charset="0"/>
              <a:cs typeface="Arial" pitchFamily="34" charset="0"/>
            </a:endParaRPr>
          </a:p>
          <a:p>
            <a:r>
              <a:rPr lang="en-GB" sz="2000" b="1" dirty="0" err="1" smtClean="0">
                <a:solidFill>
                  <a:schemeClr val="bg1"/>
                </a:solidFill>
                <a:latin typeface="Arial" pitchFamily="34" charset="0"/>
                <a:cs typeface="Arial" pitchFamily="34" charset="0"/>
              </a:rPr>
              <a:t>Cx</a:t>
            </a:r>
            <a:r>
              <a:rPr lang="en-GB" sz="2000" b="1" dirty="0" smtClean="0">
                <a:solidFill>
                  <a:schemeClr val="bg1"/>
                </a:solidFill>
                <a:latin typeface="Arial" pitchFamily="34" charset="0"/>
                <a:cs typeface="Arial" pitchFamily="34" charset="0"/>
              </a:rPr>
              <a:t>      8-10pm		TW</a:t>
            </a:r>
          </a:p>
          <a:p>
            <a:r>
              <a:rPr lang="en-GB" sz="2000" b="1" dirty="0" smtClean="0">
                <a:solidFill>
                  <a:schemeClr val="bg1"/>
                </a:solidFill>
                <a:latin typeface="Arial" pitchFamily="34" charset="0"/>
                <a:cs typeface="Arial" pitchFamily="34" charset="0"/>
              </a:rPr>
              <a:t>TW      10-12midnight	</a:t>
            </a:r>
            <a:r>
              <a:rPr lang="en-GB" sz="2000" b="1" dirty="0" err="1" smtClean="0">
                <a:solidFill>
                  <a:schemeClr val="bg1"/>
                </a:solidFill>
                <a:latin typeface="Arial" pitchFamily="34" charset="0"/>
                <a:cs typeface="Arial" pitchFamily="34" charset="0"/>
              </a:rPr>
              <a:t>Cx</a:t>
            </a:r>
            <a:endParaRPr lang="en-GB" sz="2000" b="1" dirty="0" smtClean="0">
              <a:solidFill>
                <a:schemeClr val="bg1"/>
              </a:solidFill>
              <a:latin typeface="Arial" pitchFamily="34" charset="0"/>
              <a:cs typeface="Arial" pitchFamily="34" charset="0"/>
            </a:endParaRPr>
          </a:p>
          <a:p>
            <a:r>
              <a:rPr lang="en-GB" sz="2000" b="1" dirty="0" smtClean="0">
                <a:solidFill>
                  <a:schemeClr val="bg1"/>
                </a:solidFill>
                <a:latin typeface="Arial" pitchFamily="34" charset="0"/>
                <a:cs typeface="Arial" pitchFamily="34" charset="0"/>
              </a:rPr>
              <a:t>GB     12-2am		</a:t>
            </a:r>
            <a:r>
              <a:rPr lang="en-GB" sz="2000" b="1" dirty="0" err="1" smtClean="0">
                <a:solidFill>
                  <a:schemeClr val="bg1"/>
                </a:solidFill>
                <a:latin typeface="Arial" pitchFamily="34" charset="0"/>
                <a:cs typeface="Arial" pitchFamily="34" charset="0"/>
              </a:rPr>
              <a:t>Liv</a:t>
            </a:r>
            <a:endParaRPr lang="en-GB" sz="2000" b="1" dirty="0" smtClean="0">
              <a:solidFill>
                <a:schemeClr val="bg1"/>
              </a:solidFill>
              <a:latin typeface="Arial" pitchFamily="34" charset="0"/>
              <a:cs typeface="Arial" pitchFamily="34" charset="0"/>
            </a:endParaRPr>
          </a:p>
          <a:p>
            <a:r>
              <a:rPr lang="en-GB" sz="2000" b="1" dirty="0" err="1" smtClean="0">
                <a:solidFill>
                  <a:schemeClr val="bg1"/>
                </a:solidFill>
                <a:latin typeface="Arial" pitchFamily="34" charset="0"/>
                <a:cs typeface="Arial" pitchFamily="34" charset="0"/>
              </a:rPr>
              <a:t>Liv</a:t>
            </a:r>
            <a:r>
              <a:rPr lang="en-GB" sz="2000" b="1" dirty="0" smtClean="0">
                <a:solidFill>
                  <a:schemeClr val="bg1"/>
                </a:solidFill>
                <a:latin typeface="Arial" pitchFamily="34" charset="0"/>
                <a:cs typeface="Arial" pitchFamily="34" charset="0"/>
              </a:rPr>
              <a:t>     2-4am		GB</a:t>
            </a:r>
          </a:p>
        </p:txBody>
      </p:sp>
      <p:pic>
        <p:nvPicPr>
          <p:cNvPr id="1026" name="Picture 2" descr="Alarm point laminate"/>
          <p:cNvPicPr>
            <a:picLocks noChangeAspect="1" noChangeArrowheads="1"/>
          </p:cNvPicPr>
          <p:nvPr/>
        </p:nvPicPr>
        <p:blipFill>
          <a:blip r:embed="rId2" cstate="print"/>
          <a:srcRect/>
          <a:stretch>
            <a:fillRect/>
          </a:stretch>
        </p:blipFill>
        <p:spPr bwMode="auto">
          <a:xfrm>
            <a:off x="4340234" y="3175472"/>
            <a:ext cx="4233734" cy="3140968"/>
          </a:xfrm>
          <a:prstGeom prst="rect">
            <a:avLst/>
          </a:prstGeom>
          <a:noFill/>
          <a:ln w="9525" algn="in">
            <a:noFill/>
            <a:miter lim="800000"/>
            <a:headEnd/>
            <a:tailEnd/>
          </a:ln>
          <a:effectLst/>
        </p:spPr>
      </p:pic>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8144" y="1700808"/>
            <a:ext cx="1512168" cy="1490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6309320"/>
            <a:ext cx="3312368" cy="307777"/>
          </a:xfrm>
          <a:prstGeom prst="rect">
            <a:avLst/>
          </a:prstGeom>
          <a:noFill/>
        </p:spPr>
        <p:txBody>
          <a:bodyPr wrap="square" rtlCol="0">
            <a:spAutoFit/>
          </a:bodyPr>
          <a:lstStyle/>
          <a:p>
            <a:r>
              <a:rPr lang="en-GB" sz="1400" b="1" dirty="0" smtClean="0">
                <a:solidFill>
                  <a:schemeClr val="bg1"/>
                </a:solidFill>
                <a:latin typeface="Arial" pitchFamily="34" charset="0"/>
                <a:cs typeface="Arial" pitchFamily="34" charset="0"/>
              </a:rPr>
              <a:t>BST Summer times</a:t>
            </a:r>
            <a:endParaRPr lang="en-GB" sz="1400" b="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56992"/>
            <a:ext cx="7416824" cy="2862322"/>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This does not mean they have COVID19 but if they were exposed to it you can find what will optimise their immune system against it.</a:t>
            </a:r>
            <a:endParaRPr lang="en-GB" sz="3600" b="1" dirty="0">
              <a:solidFill>
                <a:srgbClr val="FFFF00"/>
              </a:solidFill>
              <a:latin typeface="Arial" pitchFamily="34" charset="0"/>
              <a:cs typeface="Arial" pitchFamily="34" charset="0"/>
            </a:endParaRPr>
          </a:p>
        </p:txBody>
      </p:sp>
      <p:sp>
        <p:nvSpPr>
          <p:cNvPr id="3" name="TextBox 2"/>
          <p:cNvSpPr txBox="1"/>
          <p:nvPr/>
        </p:nvSpPr>
        <p:spPr>
          <a:xfrm>
            <a:off x="899592" y="764704"/>
            <a:ext cx="7488832" cy="2308324"/>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If the Alarm point is </a:t>
            </a:r>
            <a:r>
              <a:rPr lang="en-GB" sz="3600" b="1" dirty="0" smtClean="0">
                <a:solidFill>
                  <a:srgbClr val="FFFF00"/>
                </a:solidFill>
                <a:latin typeface="Arial" pitchFamily="34" charset="0"/>
                <a:cs typeface="Arial" pitchFamily="34" charset="0"/>
              </a:rPr>
              <a:t>bilateral  </a:t>
            </a:r>
            <a:r>
              <a:rPr lang="en-GB" sz="3600" b="1" dirty="0" smtClean="0">
                <a:solidFill>
                  <a:schemeClr val="bg1"/>
                </a:solidFill>
                <a:latin typeface="Arial" pitchFamily="34" charset="0"/>
                <a:cs typeface="Arial" pitchFamily="34" charset="0"/>
              </a:rPr>
              <a:t>Therapy Localise both sides.</a:t>
            </a:r>
          </a:p>
          <a:p>
            <a:endParaRPr lang="en-GB" sz="3600" b="1" dirty="0" smtClean="0">
              <a:solidFill>
                <a:schemeClr val="bg1"/>
              </a:solidFill>
              <a:latin typeface="Arial" pitchFamily="34" charset="0"/>
              <a:cs typeface="Arial" pitchFamily="34" charset="0"/>
            </a:endParaRPr>
          </a:p>
          <a:p>
            <a:endParaRPr lang="en-GB" sz="3600" b="1" dirty="0" smtClean="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704856" cy="5755422"/>
          </a:xfrm>
          <a:prstGeom prst="rect">
            <a:avLst/>
          </a:prstGeom>
          <a:noFill/>
        </p:spPr>
        <p:txBody>
          <a:bodyPr wrap="square" rtlCol="0">
            <a:spAutoFit/>
          </a:bodyPr>
          <a:lstStyle/>
          <a:p>
            <a:r>
              <a:rPr lang="en-GB" sz="3600" b="1" dirty="0">
                <a:solidFill>
                  <a:schemeClr val="bg1"/>
                </a:solidFill>
                <a:latin typeface="Arial" pitchFamily="34" charset="0"/>
                <a:cs typeface="Arial" pitchFamily="34" charset="0"/>
              </a:rPr>
              <a:t>F</a:t>
            </a:r>
            <a:r>
              <a:rPr lang="en-GB" sz="3600" b="1" dirty="0" smtClean="0">
                <a:solidFill>
                  <a:schemeClr val="bg1"/>
                </a:solidFill>
                <a:latin typeface="Arial" pitchFamily="34" charset="0"/>
                <a:cs typeface="Arial" pitchFamily="34" charset="0"/>
              </a:rPr>
              <a:t>rom </a:t>
            </a:r>
            <a:r>
              <a:rPr lang="en-GB" sz="3600" b="1" dirty="0" smtClean="0">
                <a:solidFill>
                  <a:srgbClr val="FFFF00"/>
                </a:solidFill>
                <a:latin typeface="Arial" pitchFamily="34" charset="0"/>
                <a:cs typeface="Arial" pitchFamily="34" charset="0"/>
              </a:rPr>
              <a:t>this weakness </a:t>
            </a:r>
            <a:r>
              <a:rPr lang="en-GB" sz="3600" b="1" dirty="0" smtClean="0">
                <a:solidFill>
                  <a:schemeClr val="bg1"/>
                </a:solidFill>
                <a:latin typeface="Arial" pitchFamily="34" charset="0"/>
                <a:cs typeface="Arial" pitchFamily="34" charset="0"/>
              </a:rPr>
              <a:t>you can now discover exactly what the individual requirements are to improve immunity against the virus. e.g. </a:t>
            </a:r>
          </a:p>
          <a:p>
            <a:r>
              <a:rPr lang="en-GB" sz="2800" b="1" dirty="0" smtClean="0">
                <a:solidFill>
                  <a:schemeClr val="bg1"/>
                </a:solidFill>
                <a:latin typeface="Arial" pitchFamily="34" charset="0"/>
                <a:cs typeface="Arial" pitchFamily="34" charset="0"/>
              </a:rPr>
              <a:t>Liposomal Vitamin D3</a:t>
            </a:r>
          </a:p>
          <a:p>
            <a:r>
              <a:rPr lang="en-GB" sz="2800" b="1" dirty="0" smtClean="0">
                <a:solidFill>
                  <a:schemeClr val="bg1"/>
                </a:solidFill>
                <a:latin typeface="Arial" pitchFamily="34" charset="0"/>
                <a:cs typeface="Arial" pitchFamily="34" charset="0"/>
              </a:rPr>
              <a:t>Zinc SA</a:t>
            </a:r>
          </a:p>
          <a:p>
            <a:r>
              <a:rPr lang="en-GB" sz="2800" b="1" dirty="0" smtClean="0">
                <a:solidFill>
                  <a:schemeClr val="bg1"/>
                </a:solidFill>
                <a:latin typeface="Arial" pitchFamily="34" charset="0"/>
                <a:cs typeface="Arial" pitchFamily="34" charset="0"/>
              </a:rPr>
              <a:t>Vitamin C (Sodium </a:t>
            </a:r>
            <a:r>
              <a:rPr lang="en-GB" sz="2800" b="1" dirty="0" err="1" smtClean="0">
                <a:solidFill>
                  <a:schemeClr val="bg1"/>
                </a:solidFill>
                <a:latin typeface="Arial" pitchFamily="34" charset="0"/>
                <a:cs typeface="Arial" pitchFamily="34" charset="0"/>
              </a:rPr>
              <a:t>ascorbate</a:t>
            </a:r>
            <a:r>
              <a:rPr lang="en-GB" sz="2800" b="1" dirty="0" smtClean="0">
                <a:solidFill>
                  <a:schemeClr val="bg1"/>
                </a:solidFill>
                <a:latin typeface="Arial" pitchFamily="34" charset="0"/>
                <a:cs typeface="Arial" pitchFamily="34" charset="0"/>
              </a:rPr>
              <a:t> tends to test best and Potassium </a:t>
            </a:r>
            <a:r>
              <a:rPr lang="en-GB" sz="2800" b="1" dirty="0" err="1" smtClean="0">
                <a:solidFill>
                  <a:schemeClr val="bg1"/>
                </a:solidFill>
                <a:latin typeface="Arial" pitchFamily="34" charset="0"/>
                <a:cs typeface="Arial" pitchFamily="34" charset="0"/>
              </a:rPr>
              <a:t>ascorbate</a:t>
            </a:r>
            <a:r>
              <a:rPr lang="en-GB" sz="2800" b="1" dirty="0" smtClean="0">
                <a:solidFill>
                  <a:schemeClr val="bg1"/>
                </a:solidFill>
                <a:latin typeface="Arial" pitchFamily="34" charset="0"/>
                <a:cs typeface="Arial" pitchFamily="34" charset="0"/>
              </a:rPr>
              <a:t> during infection)</a:t>
            </a:r>
          </a:p>
          <a:p>
            <a:r>
              <a:rPr lang="en-GB" sz="2800" b="1" dirty="0" err="1" smtClean="0">
                <a:solidFill>
                  <a:schemeClr val="bg1"/>
                </a:solidFill>
                <a:latin typeface="Arial" pitchFamily="34" charset="0"/>
                <a:cs typeface="Arial" pitchFamily="34" charset="0"/>
              </a:rPr>
              <a:t>Probiotics</a:t>
            </a:r>
            <a:r>
              <a:rPr lang="en-GB" sz="2800" b="1" dirty="0" smtClean="0">
                <a:solidFill>
                  <a:schemeClr val="bg1"/>
                </a:solidFill>
                <a:latin typeface="Arial" pitchFamily="34" charset="0"/>
                <a:cs typeface="Arial" pitchFamily="34" charset="0"/>
              </a:rPr>
              <a:t>, Coconut oil</a:t>
            </a:r>
          </a:p>
          <a:p>
            <a:endParaRPr lang="en-GB" sz="2000" b="1" dirty="0" smtClean="0">
              <a:solidFill>
                <a:schemeClr val="bg1"/>
              </a:solidFill>
              <a:latin typeface="Arial" pitchFamily="34" charset="0"/>
              <a:cs typeface="Arial" pitchFamily="34" charset="0"/>
            </a:endParaRPr>
          </a:p>
        </p:txBody>
      </p:sp>
      <p:sp>
        <p:nvSpPr>
          <p:cNvPr id="3" name="TextBox 2"/>
          <p:cNvSpPr txBox="1"/>
          <p:nvPr/>
        </p:nvSpPr>
        <p:spPr>
          <a:xfrm>
            <a:off x="683568" y="5949280"/>
            <a:ext cx="7848872" cy="307777"/>
          </a:xfrm>
          <a:prstGeom prst="rect">
            <a:avLst/>
          </a:prstGeom>
          <a:noFill/>
        </p:spPr>
        <p:txBody>
          <a:bodyPr wrap="square" rtlCol="0">
            <a:spAutoFit/>
          </a:bodyPr>
          <a:lstStyle/>
          <a:p>
            <a:r>
              <a:rPr lang="en-GB" sz="1400" b="1" dirty="0" smtClean="0">
                <a:solidFill>
                  <a:schemeClr val="bg1"/>
                </a:solidFill>
                <a:latin typeface="Arial" pitchFamily="34" charset="0"/>
                <a:cs typeface="Arial" pitchFamily="34" charset="0"/>
              </a:rPr>
              <a:t>All products and test vials available from www.epigenetics-international.com</a:t>
            </a:r>
            <a:endParaRPr lang="en-GB" sz="1400" b="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620688"/>
            <a:ext cx="7272808" cy="1754326"/>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I wonder if the complimentary colour would be therapeutic if used as light therapy also ??</a:t>
            </a:r>
            <a:endParaRPr lang="en-GB" sz="3600" b="1"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339752" y="2478270"/>
            <a:ext cx="4320479" cy="2435624"/>
          </a:xfrm>
          <a:prstGeom prst="rect">
            <a:avLst/>
          </a:prstGeom>
          <a:noFill/>
          <a:ln w="9525">
            <a:noFill/>
            <a:miter lim="800000"/>
            <a:headEnd/>
            <a:tailEnd/>
          </a:ln>
        </p:spPr>
      </p:pic>
      <p:sp>
        <p:nvSpPr>
          <p:cNvPr id="5" name="TextBox 4"/>
          <p:cNvSpPr txBox="1"/>
          <p:nvPr/>
        </p:nvSpPr>
        <p:spPr>
          <a:xfrm>
            <a:off x="2123728" y="2420888"/>
            <a:ext cx="4680520" cy="369332"/>
          </a:xfrm>
          <a:prstGeom prst="rect">
            <a:avLst/>
          </a:prstGeom>
          <a:noFill/>
        </p:spPr>
        <p:txBody>
          <a:bodyPr wrap="square" rtlCol="0">
            <a:spAutoFit/>
          </a:bodyPr>
          <a:lstStyle/>
          <a:p>
            <a:pPr algn="ctr"/>
            <a:r>
              <a:rPr lang="en-GB" b="1" dirty="0" smtClean="0"/>
              <a:t>Complement to 633nm</a:t>
            </a:r>
            <a:endParaRPr lang="en-GB" b="1" dirty="0"/>
          </a:p>
        </p:txBody>
      </p:sp>
      <p:sp>
        <p:nvSpPr>
          <p:cNvPr id="6" name="TextBox 5"/>
          <p:cNvSpPr txBox="1"/>
          <p:nvPr/>
        </p:nvSpPr>
        <p:spPr>
          <a:xfrm>
            <a:off x="683568" y="5373216"/>
            <a:ext cx="7704856" cy="923330"/>
          </a:xfrm>
          <a:prstGeom prst="rect">
            <a:avLst/>
          </a:prstGeom>
          <a:noFill/>
        </p:spPr>
        <p:txBody>
          <a:bodyPr wrap="square" rtlCol="0">
            <a:spAutoFit/>
          </a:bodyPr>
          <a:lstStyle/>
          <a:p>
            <a:r>
              <a:rPr lang="en-GB" b="1" dirty="0" smtClean="0">
                <a:solidFill>
                  <a:schemeClr val="bg1"/>
                </a:solidFill>
              </a:rPr>
              <a:t>This acetate is now available from Epigenetics Ltd                                www.epigenetics-international.com</a:t>
            </a:r>
          </a:p>
          <a:p>
            <a:r>
              <a:rPr lang="en-GB" b="1" dirty="0" smtClean="0">
                <a:solidFill>
                  <a:schemeClr val="bg1"/>
                </a:solidFill>
              </a:rPr>
              <a:t>Use a strong torch light through the acetate to the Thymus / Spleen area.</a:t>
            </a:r>
            <a:endParaRPr lang="en-GB"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344816" cy="5632311"/>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Chapman’s Reflexes</a:t>
            </a:r>
          </a:p>
          <a:p>
            <a:r>
              <a:rPr lang="en-GB" sz="3600" b="1" dirty="0" smtClean="0">
                <a:solidFill>
                  <a:schemeClr val="bg1"/>
                </a:solidFill>
                <a:latin typeface="Arial" pitchFamily="34" charset="0"/>
                <a:cs typeface="Arial" pitchFamily="34" charset="0"/>
              </a:rPr>
              <a:t>Dr </a:t>
            </a:r>
            <a:r>
              <a:rPr lang="en-GB" sz="3600" b="1" dirty="0" err="1" smtClean="0">
                <a:solidFill>
                  <a:schemeClr val="bg1"/>
                </a:solidFill>
                <a:latin typeface="Arial" pitchFamily="34" charset="0"/>
                <a:cs typeface="Arial" pitchFamily="34" charset="0"/>
              </a:rPr>
              <a:t>Goodheart</a:t>
            </a:r>
            <a:r>
              <a:rPr lang="en-GB" sz="3600" b="1" dirty="0" smtClean="0">
                <a:solidFill>
                  <a:schemeClr val="bg1"/>
                </a:solidFill>
                <a:latin typeface="Arial" pitchFamily="34" charset="0"/>
                <a:cs typeface="Arial" pitchFamily="34" charset="0"/>
              </a:rPr>
              <a:t> integrated these reflexes into Applied Kinesiology using the Organ / Muscle / Meridian connection. They stimulate the organs lymphatic drainage and this is of special importance at this time in relationship to optimising the immune system. </a:t>
            </a:r>
            <a:endParaRPr lang="en-GB" sz="3600" b="1" dirty="0">
              <a:solidFill>
                <a:schemeClr val="bg1"/>
              </a:solidFill>
              <a:latin typeface="Arial" pitchFamily="34" charset="0"/>
              <a:cs typeface="Arial" pitchFamily="34"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2636912"/>
            <a:ext cx="5832648" cy="1200329"/>
          </a:xfrm>
          <a:prstGeom prst="rect">
            <a:avLst/>
          </a:prstGeom>
          <a:noFill/>
        </p:spPr>
        <p:txBody>
          <a:bodyPr wrap="square" rtlCol="0">
            <a:spAutoFit/>
          </a:bodyPr>
          <a:lstStyle/>
          <a:p>
            <a:pPr algn="ctr"/>
            <a:r>
              <a:rPr lang="en-GB" sz="3600" b="1" dirty="0" smtClean="0">
                <a:solidFill>
                  <a:srgbClr val="FFFF00"/>
                </a:solidFill>
                <a:latin typeface="Arial" pitchFamily="34" charset="0"/>
                <a:cs typeface="Arial" pitchFamily="34" charset="0"/>
              </a:rPr>
              <a:t>Discovering how to test for COVID 19</a:t>
            </a:r>
            <a:endParaRPr lang="en-GB" sz="3600" b="1" dirty="0">
              <a:solidFill>
                <a:srgbClr val="FFFF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7848872" cy="3970318"/>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The Immune System </a:t>
            </a:r>
          </a:p>
          <a:p>
            <a:r>
              <a:rPr lang="en-GB" sz="3600" b="1" dirty="0" smtClean="0">
                <a:solidFill>
                  <a:schemeClr val="bg1"/>
                </a:solidFill>
                <a:latin typeface="Arial" pitchFamily="34" charset="0"/>
                <a:cs typeface="Arial" pitchFamily="34" charset="0"/>
              </a:rPr>
              <a:t>Thymus		</a:t>
            </a:r>
            <a:r>
              <a:rPr lang="en-GB" sz="3600" b="1" dirty="0" err="1" smtClean="0">
                <a:solidFill>
                  <a:schemeClr val="bg1"/>
                </a:solidFill>
                <a:latin typeface="Arial" pitchFamily="34" charset="0"/>
                <a:cs typeface="Arial" pitchFamily="34" charset="0"/>
              </a:rPr>
              <a:t>Infraspinatus</a:t>
            </a:r>
            <a:r>
              <a:rPr lang="en-GB" sz="3600" b="1" dirty="0" smtClean="0">
                <a:solidFill>
                  <a:schemeClr val="bg1"/>
                </a:solidFill>
                <a:latin typeface="Arial" pitchFamily="34" charset="0"/>
                <a:cs typeface="Arial" pitchFamily="34" charset="0"/>
              </a:rPr>
              <a:t>	  TW</a:t>
            </a:r>
          </a:p>
          <a:p>
            <a:endParaRPr lang="en-GB" sz="3600" b="1" dirty="0" smtClean="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Spleen		</a:t>
            </a:r>
            <a:r>
              <a:rPr lang="en-GB" sz="3600" b="1" dirty="0" err="1" smtClean="0">
                <a:solidFill>
                  <a:schemeClr val="bg1"/>
                </a:solidFill>
                <a:latin typeface="Arial" pitchFamily="34" charset="0"/>
                <a:cs typeface="Arial" pitchFamily="34" charset="0"/>
              </a:rPr>
              <a:t>Latissimus</a:t>
            </a:r>
            <a:r>
              <a:rPr lang="en-GB" sz="3600" b="1" dirty="0" smtClean="0">
                <a:solidFill>
                  <a:schemeClr val="bg1"/>
                </a:solidFill>
                <a:latin typeface="Arial" pitchFamily="34" charset="0"/>
                <a:cs typeface="Arial" pitchFamily="34" charset="0"/>
              </a:rPr>
              <a:t> </a:t>
            </a:r>
            <a:r>
              <a:rPr lang="en-GB" sz="3600" b="1" dirty="0" err="1" smtClean="0">
                <a:solidFill>
                  <a:schemeClr val="bg1"/>
                </a:solidFill>
                <a:latin typeface="Arial" pitchFamily="34" charset="0"/>
                <a:cs typeface="Arial" pitchFamily="34" charset="0"/>
              </a:rPr>
              <a:t>dorsi</a:t>
            </a:r>
            <a:r>
              <a:rPr lang="en-GB" sz="3600" b="1" dirty="0" smtClean="0">
                <a:solidFill>
                  <a:schemeClr val="bg1"/>
                </a:solidFill>
                <a:latin typeface="Arial" pitchFamily="34" charset="0"/>
                <a:cs typeface="Arial" pitchFamily="34" charset="0"/>
              </a:rPr>
              <a:t>	  Sp</a:t>
            </a:r>
          </a:p>
          <a:p>
            <a:r>
              <a:rPr lang="en-GB" sz="3600" b="1" dirty="0" smtClean="0">
                <a:solidFill>
                  <a:schemeClr val="bg1"/>
                </a:solidFill>
                <a:latin typeface="Arial" pitchFamily="34" charset="0"/>
                <a:cs typeface="Arial" pitchFamily="34" charset="0"/>
              </a:rPr>
              <a:t>			Middle </a:t>
            </a:r>
            <a:r>
              <a:rPr lang="en-GB" sz="3600" b="1" dirty="0" err="1" smtClean="0">
                <a:solidFill>
                  <a:schemeClr val="bg1"/>
                </a:solidFill>
                <a:latin typeface="Arial" pitchFamily="34" charset="0"/>
                <a:cs typeface="Arial" pitchFamily="34" charset="0"/>
              </a:rPr>
              <a:t>Trapezius</a:t>
            </a:r>
            <a:r>
              <a:rPr lang="en-GB" sz="3600" b="1" dirty="0" smtClean="0">
                <a:solidFill>
                  <a:schemeClr val="bg1"/>
                </a:solidFill>
                <a:latin typeface="Arial" pitchFamily="34" charset="0"/>
                <a:cs typeface="Arial" pitchFamily="34" charset="0"/>
              </a:rPr>
              <a:t>  Sp</a:t>
            </a:r>
          </a:p>
          <a:p>
            <a:r>
              <a:rPr lang="en-GB" sz="3600" b="1" dirty="0" smtClean="0">
                <a:solidFill>
                  <a:schemeClr val="bg1"/>
                </a:solidFill>
                <a:latin typeface="Arial" pitchFamily="34" charset="0"/>
                <a:cs typeface="Arial" pitchFamily="34" charset="0"/>
              </a:rPr>
              <a:t>			Lower </a:t>
            </a:r>
            <a:r>
              <a:rPr lang="en-GB" sz="3600" b="1" dirty="0" err="1" smtClean="0">
                <a:solidFill>
                  <a:schemeClr val="bg1"/>
                </a:solidFill>
                <a:latin typeface="Arial" pitchFamily="34" charset="0"/>
                <a:cs typeface="Arial" pitchFamily="34" charset="0"/>
              </a:rPr>
              <a:t>Trapezius</a:t>
            </a:r>
            <a:r>
              <a:rPr lang="en-GB" sz="3600" b="1" dirty="0" smtClean="0">
                <a:solidFill>
                  <a:schemeClr val="bg1"/>
                </a:solidFill>
                <a:latin typeface="Arial" pitchFamily="34" charset="0"/>
                <a:cs typeface="Arial" pitchFamily="34" charset="0"/>
              </a:rPr>
              <a:t>	  Sp</a:t>
            </a:r>
          </a:p>
          <a:p>
            <a:r>
              <a:rPr lang="en-GB" sz="3600" b="1" dirty="0" smtClean="0">
                <a:solidFill>
                  <a:schemeClr val="bg1"/>
                </a:solidFill>
                <a:latin typeface="Arial" pitchFamily="34" charset="0"/>
                <a:cs typeface="Arial" pitchFamily="34" charset="0"/>
              </a:rPr>
              <a:t>			Triceps			  Sp</a:t>
            </a:r>
            <a:endParaRPr lang="en-GB" sz="3600" b="1" dirty="0">
              <a:solidFill>
                <a:schemeClr val="bg1"/>
              </a:solidFill>
              <a:latin typeface="Arial" pitchFamily="34" charset="0"/>
              <a:cs typeface="Arial" pitchFamily="34" charset="0"/>
            </a:endParaRPr>
          </a:p>
        </p:txBody>
      </p:sp>
      <p:sp>
        <p:nvSpPr>
          <p:cNvPr id="3" name="TextBox 2"/>
          <p:cNvSpPr txBox="1"/>
          <p:nvPr/>
        </p:nvSpPr>
        <p:spPr>
          <a:xfrm>
            <a:off x="683568" y="5733256"/>
            <a:ext cx="7344816" cy="584775"/>
          </a:xfrm>
          <a:prstGeom prst="rect">
            <a:avLst/>
          </a:prstGeom>
          <a:noFill/>
        </p:spPr>
        <p:txBody>
          <a:bodyPr wrap="square" rtlCol="0">
            <a:spAutoFit/>
          </a:bodyPr>
          <a:lstStyle/>
          <a:p>
            <a:r>
              <a:rPr lang="en-GB" sz="1600" b="1" dirty="0" smtClean="0">
                <a:solidFill>
                  <a:schemeClr val="bg1"/>
                </a:solidFill>
                <a:latin typeface="Arial" pitchFamily="34" charset="0"/>
                <a:cs typeface="Arial" pitchFamily="34" charset="0"/>
              </a:rPr>
              <a:t>Thoughts on the COVID19 Outbreak by Walter Schmitt D.C. and Kerry McCord D.C.  </a:t>
            </a:r>
            <a:r>
              <a:rPr lang="en-GB" sz="1600" b="1" dirty="0" err="1" smtClean="0">
                <a:solidFill>
                  <a:schemeClr val="bg1"/>
                </a:solidFill>
                <a:latin typeface="Arial" pitchFamily="34" charset="0"/>
                <a:cs typeface="Arial" pitchFamily="34" charset="0"/>
              </a:rPr>
              <a:t>Facebook</a:t>
            </a:r>
            <a:r>
              <a:rPr lang="en-GB" sz="1600" b="1" dirty="0" smtClean="0">
                <a:solidFill>
                  <a:schemeClr val="bg1"/>
                </a:solidFill>
                <a:latin typeface="Arial" pitchFamily="34" charset="0"/>
                <a:cs typeface="Arial" pitchFamily="34" charset="0"/>
              </a:rPr>
              <a:t> 18</a:t>
            </a:r>
            <a:r>
              <a:rPr lang="en-GB" sz="1600" b="1" baseline="30000" dirty="0" smtClean="0">
                <a:solidFill>
                  <a:schemeClr val="bg1"/>
                </a:solidFill>
                <a:latin typeface="Arial" pitchFamily="34" charset="0"/>
                <a:cs typeface="Arial" pitchFamily="34" charset="0"/>
              </a:rPr>
              <a:t>th</a:t>
            </a:r>
            <a:r>
              <a:rPr lang="en-GB" sz="1600" b="1" dirty="0" smtClean="0">
                <a:solidFill>
                  <a:schemeClr val="bg1"/>
                </a:solidFill>
                <a:latin typeface="Arial" pitchFamily="34" charset="0"/>
                <a:cs typeface="Arial" pitchFamily="34" charset="0"/>
              </a:rPr>
              <a:t> March 2020</a:t>
            </a:r>
            <a:endParaRPr lang="en-GB" sz="1600" b="1" dirty="0">
              <a:solidFill>
                <a:schemeClr val="bg1"/>
              </a:solidFill>
              <a:latin typeface="Arial" pitchFamily="34" charset="0"/>
              <a:cs typeface="Arial"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7344816" cy="1200329"/>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Chapman’s Reflexes Points</a:t>
            </a:r>
          </a:p>
          <a:p>
            <a:r>
              <a:rPr lang="en-GB" sz="3600" b="1" dirty="0" smtClean="0">
                <a:solidFill>
                  <a:schemeClr val="bg1"/>
                </a:solidFill>
                <a:latin typeface="Arial" pitchFamily="34" charset="0"/>
                <a:cs typeface="Arial" pitchFamily="34" charset="0"/>
              </a:rPr>
              <a:t>Thymus			            Spleen</a:t>
            </a:r>
          </a:p>
        </p:txBody>
      </p:sp>
      <p:pic>
        <p:nvPicPr>
          <p:cNvPr id="1026" name="Picture 2"/>
          <p:cNvPicPr>
            <a:picLocks noChangeAspect="1" noChangeArrowheads="1"/>
          </p:cNvPicPr>
          <p:nvPr/>
        </p:nvPicPr>
        <p:blipFill>
          <a:blip r:embed="rId2" cstate="print"/>
          <a:srcRect/>
          <a:stretch>
            <a:fillRect/>
          </a:stretch>
        </p:blipFill>
        <p:spPr bwMode="auto">
          <a:xfrm>
            <a:off x="5148064" y="2161734"/>
            <a:ext cx="3385455" cy="41243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10800000">
            <a:off x="672691" y="2190612"/>
            <a:ext cx="3295650" cy="4095750"/>
          </a:xfrm>
          <a:prstGeom prst="rect">
            <a:avLst/>
          </a:prstGeom>
          <a:noFill/>
          <a:ln w="9525">
            <a:noFill/>
            <a:miter lim="800000"/>
            <a:headEnd/>
            <a:tailEnd/>
          </a:ln>
        </p:spPr>
      </p:pic>
      <p:sp>
        <p:nvSpPr>
          <p:cNvPr id="5" name="TextBox 4"/>
          <p:cNvSpPr txBox="1"/>
          <p:nvPr/>
        </p:nvSpPr>
        <p:spPr>
          <a:xfrm>
            <a:off x="755576" y="5517232"/>
            <a:ext cx="3096344" cy="400110"/>
          </a:xfrm>
          <a:prstGeom prst="rect">
            <a:avLst/>
          </a:prstGeom>
          <a:noFill/>
        </p:spPr>
        <p:txBody>
          <a:bodyPr wrap="square" rtlCol="0">
            <a:spAutoFit/>
          </a:bodyPr>
          <a:lstStyle/>
          <a:p>
            <a:r>
              <a:rPr lang="en-GB" sz="2000" b="1" dirty="0" smtClean="0"/>
              <a:t>USUALLY ON RIGHT ONLY</a:t>
            </a:r>
            <a:endParaRPr lang="en-GB" sz="2000" b="1" dirty="0"/>
          </a:p>
        </p:txBody>
      </p:sp>
      <p:sp>
        <p:nvSpPr>
          <p:cNvPr id="6" name="Oval 5"/>
          <p:cNvSpPr/>
          <p:nvPr/>
        </p:nvSpPr>
        <p:spPr>
          <a:xfrm>
            <a:off x="3056084" y="4010690"/>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988338" y="4336226"/>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628298" y="4341852"/>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300192" y="4005064"/>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291052" y="4690640"/>
            <a:ext cx="432048"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699792" y="4869160"/>
            <a:ext cx="1241388" cy="307777"/>
          </a:xfrm>
          <a:prstGeom prst="rect">
            <a:avLst/>
          </a:prstGeom>
          <a:solidFill>
            <a:schemeClr val="bg1"/>
          </a:solidFill>
        </p:spPr>
        <p:txBody>
          <a:bodyPr wrap="square" rtlCol="0">
            <a:spAutoFit/>
          </a:bodyPr>
          <a:lstStyle/>
          <a:p>
            <a:r>
              <a:rPr lang="en-GB" sz="1400" b="1" dirty="0" smtClean="0">
                <a:latin typeface="Arial" pitchFamily="34" charset="0"/>
                <a:cs typeface="Arial" pitchFamily="34" charset="0"/>
              </a:rPr>
              <a:t>5</a:t>
            </a:r>
            <a:r>
              <a:rPr lang="en-GB" sz="1400" b="1" baseline="30000" dirty="0" smtClean="0">
                <a:latin typeface="Arial" pitchFamily="34" charset="0"/>
                <a:cs typeface="Arial" pitchFamily="34" charset="0"/>
              </a:rPr>
              <a:t>th</a:t>
            </a:r>
            <a:r>
              <a:rPr lang="en-GB" sz="1400" b="1" dirty="0" smtClean="0">
                <a:latin typeface="Arial" pitchFamily="34" charset="0"/>
                <a:cs typeface="Arial" pitchFamily="34" charset="0"/>
              </a:rPr>
              <a:t> IC space </a:t>
            </a:r>
            <a:endParaRPr lang="en-GB" sz="1400" b="1" dirty="0">
              <a:latin typeface="Arial" pitchFamily="34" charset="0"/>
              <a:cs typeface="Arial" pitchFamily="34" charset="0"/>
            </a:endParaRPr>
          </a:p>
        </p:txBody>
      </p:sp>
      <p:sp>
        <p:nvSpPr>
          <p:cNvPr id="12" name="TextBox 11"/>
          <p:cNvSpPr txBox="1"/>
          <p:nvPr/>
        </p:nvSpPr>
        <p:spPr>
          <a:xfrm>
            <a:off x="6588224" y="5229200"/>
            <a:ext cx="1944216" cy="307777"/>
          </a:xfrm>
          <a:prstGeom prst="rect">
            <a:avLst/>
          </a:prstGeom>
          <a:solidFill>
            <a:schemeClr val="bg1"/>
          </a:solidFill>
        </p:spPr>
        <p:txBody>
          <a:bodyPr wrap="square" rtlCol="0">
            <a:spAutoFit/>
          </a:bodyPr>
          <a:lstStyle/>
          <a:p>
            <a:r>
              <a:rPr lang="en-GB" sz="1400" b="1" dirty="0" smtClean="0">
                <a:latin typeface="Arial" pitchFamily="34" charset="0"/>
                <a:cs typeface="Arial" pitchFamily="34" charset="0"/>
              </a:rPr>
              <a:t>7</a:t>
            </a:r>
            <a:r>
              <a:rPr lang="en-GB" sz="1400" b="1" baseline="30000" dirty="0" smtClean="0">
                <a:latin typeface="Arial" pitchFamily="34" charset="0"/>
                <a:cs typeface="Arial" pitchFamily="34" charset="0"/>
              </a:rPr>
              <a:t>th</a:t>
            </a:r>
            <a:r>
              <a:rPr lang="en-GB" sz="1400" b="1" dirty="0" smtClean="0">
                <a:latin typeface="Arial" pitchFamily="34" charset="0"/>
                <a:cs typeface="Arial" pitchFamily="34" charset="0"/>
              </a:rPr>
              <a:t> IC space laterally </a:t>
            </a:r>
            <a:endParaRPr lang="en-GB" sz="1400" b="1" dirty="0">
              <a:latin typeface="Arial" pitchFamily="34" charset="0"/>
              <a:cs typeface="Arial"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80728"/>
            <a:ext cx="7704856" cy="3970318"/>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Remember that blood flows through all our organs every few minutes. </a:t>
            </a:r>
          </a:p>
          <a:p>
            <a:endParaRPr lang="en-GB" sz="3600" b="1" dirty="0" smtClean="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Rubbing the </a:t>
            </a:r>
            <a:r>
              <a:rPr lang="en-GB" sz="3600" b="1" dirty="0" err="1" smtClean="0">
                <a:solidFill>
                  <a:schemeClr val="bg1"/>
                </a:solidFill>
                <a:latin typeface="Arial" pitchFamily="34" charset="0"/>
                <a:cs typeface="Arial" pitchFamily="34" charset="0"/>
              </a:rPr>
              <a:t>Neurolyphatic</a:t>
            </a:r>
            <a:r>
              <a:rPr lang="en-GB" sz="3600" b="1" dirty="0" smtClean="0">
                <a:solidFill>
                  <a:schemeClr val="bg1"/>
                </a:solidFill>
                <a:latin typeface="Arial" pitchFamily="34" charset="0"/>
                <a:cs typeface="Arial" pitchFamily="34" charset="0"/>
              </a:rPr>
              <a:t> reflexes decongests the organ enabling it to carry out it function.</a:t>
            </a:r>
          </a:p>
        </p:txBody>
      </p:sp>
      <p:sp>
        <p:nvSpPr>
          <p:cNvPr id="3" name="TextBox 2"/>
          <p:cNvSpPr txBox="1"/>
          <p:nvPr/>
        </p:nvSpPr>
        <p:spPr>
          <a:xfrm>
            <a:off x="683568" y="5733256"/>
            <a:ext cx="7344816" cy="584775"/>
          </a:xfrm>
          <a:prstGeom prst="rect">
            <a:avLst/>
          </a:prstGeom>
          <a:noFill/>
        </p:spPr>
        <p:txBody>
          <a:bodyPr wrap="square" rtlCol="0">
            <a:spAutoFit/>
          </a:bodyPr>
          <a:lstStyle/>
          <a:p>
            <a:r>
              <a:rPr lang="en-GB" sz="1600" b="1" dirty="0" smtClean="0">
                <a:solidFill>
                  <a:schemeClr val="bg1"/>
                </a:solidFill>
                <a:latin typeface="Arial" pitchFamily="34" charset="0"/>
                <a:cs typeface="Arial" pitchFamily="34" charset="0"/>
              </a:rPr>
              <a:t>Thoughts on the COVID19 Outbreak by Walter Schmitt D.C. and Kerry McCord D.C.  </a:t>
            </a:r>
            <a:r>
              <a:rPr lang="en-GB" sz="1600" b="1" dirty="0" err="1" smtClean="0">
                <a:solidFill>
                  <a:schemeClr val="bg1"/>
                </a:solidFill>
                <a:latin typeface="Arial" pitchFamily="34" charset="0"/>
                <a:cs typeface="Arial" pitchFamily="34" charset="0"/>
              </a:rPr>
              <a:t>Facebook</a:t>
            </a:r>
            <a:r>
              <a:rPr lang="en-GB" sz="1600" b="1" dirty="0" smtClean="0">
                <a:solidFill>
                  <a:schemeClr val="bg1"/>
                </a:solidFill>
                <a:latin typeface="Arial" pitchFamily="34" charset="0"/>
                <a:cs typeface="Arial" pitchFamily="34" charset="0"/>
              </a:rPr>
              <a:t>  18</a:t>
            </a:r>
            <a:r>
              <a:rPr lang="en-GB" sz="1600" b="1" baseline="30000" dirty="0" smtClean="0">
                <a:solidFill>
                  <a:schemeClr val="bg1"/>
                </a:solidFill>
                <a:latin typeface="Arial" pitchFamily="34" charset="0"/>
                <a:cs typeface="Arial" pitchFamily="34" charset="0"/>
              </a:rPr>
              <a:t>th</a:t>
            </a:r>
            <a:r>
              <a:rPr lang="en-GB" sz="1600" b="1" dirty="0" smtClean="0">
                <a:solidFill>
                  <a:schemeClr val="bg1"/>
                </a:solidFill>
                <a:latin typeface="Arial" pitchFamily="34" charset="0"/>
                <a:cs typeface="Arial" pitchFamily="34" charset="0"/>
              </a:rPr>
              <a:t> March 2020</a:t>
            </a:r>
            <a:endParaRPr lang="en-GB" sz="1600" b="1" dirty="0">
              <a:solidFill>
                <a:schemeClr val="bg1"/>
              </a:solidFill>
              <a:latin typeface="Arial" pitchFamily="34" charset="0"/>
              <a:cs typeface="Arial"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704856" cy="5632311"/>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The Thymus </a:t>
            </a:r>
            <a:r>
              <a:rPr lang="en-GB" sz="3600" b="1" dirty="0" smtClean="0">
                <a:solidFill>
                  <a:schemeClr val="bg1"/>
                </a:solidFill>
                <a:latin typeface="Arial" pitchFamily="34" charset="0"/>
                <a:cs typeface="Arial" pitchFamily="34" charset="0"/>
              </a:rPr>
              <a:t>is a specialised</a:t>
            </a:r>
          </a:p>
          <a:p>
            <a:r>
              <a:rPr lang="en-GB" sz="3600" b="1" dirty="0" smtClean="0">
                <a:solidFill>
                  <a:schemeClr val="bg1"/>
                </a:solidFill>
                <a:latin typeface="Arial" pitchFamily="34" charset="0"/>
                <a:cs typeface="Arial" pitchFamily="34" charset="0"/>
              </a:rPr>
              <a:t>primary lymphoid organ of the immune system. Within the thymus, T cells mature. T cells are critical to the adaptive immune system. </a:t>
            </a:r>
          </a:p>
          <a:p>
            <a:endParaRPr lang="en-GB" sz="3600" b="1" dirty="0" smtClean="0">
              <a:solidFill>
                <a:srgbClr val="FFFF00"/>
              </a:solidFill>
              <a:latin typeface="Arial" pitchFamily="34" charset="0"/>
              <a:cs typeface="Arial" pitchFamily="34" charset="0"/>
            </a:endParaRPr>
          </a:p>
          <a:p>
            <a:r>
              <a:rPr lang="en-GB" sz="3600" b="1" dirty="0" smtClean="0">
                <a:solidFill>
                  <a:srgbClr val="FFFF00"/>
                </a:solidFill>
                <a:latin typeface="Arial" pitchFamily="34" charset="0"/>
                <a:cs typeface="Arial" pitchFamily="34" charset="0"/>
              </a:rPr>
              <a:t>The Spleen </a:t>
            </a:r>
            <a:r>
              <a:rPr lang="en-GB" sz="3600" b="1" dirty="0" smtClean="0">
                <a:solidFill>
                  <a:schemeClr val="bg1"/>
                </a:solidFill>
                <a:latin typeface="Arial" pitchFamily="34" charset="0"/>
                <a:cs typeface="Arial" pitchFamily="34" charset="0"/>
              </a:rPr>
              <a:t>is similar in structure to a large lymph node, it acts primarily as a blood filter. </a:t>
            </a:r>
            <a:endParaRPr lang="en-GB" sz="3600" b="1" dirty="0">
              <a:solidFill>
                <a:schemeClr val="bg1"/>
              </a:solidFill>
              <a:latin typeface="Arial" pitchFamily="34" charset="0"/>
              <a:cs typeface="Arial" pitchFamily="34"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96752"/>
            <a:ext cx="7704856" cy="3970318"/>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These </a:t>
            </a:r>
            <a:r>
              <a:rPr lang="en-GB" sz="3600" b="1" dirty="0" smtClean="0">
                <a:solidFill>
                  <a:srgbClr val="FFFF00"/>
                </a:solidFill>
                <a:latin typeface="Arial" pitchFamily="34" charset="0"/>
                <a:cs typeface="Arial" pitchFamily="34" charset="0"/>
              </a:rPr>
              <a:t>immune reflexes </a:t>
            </a:r>
            <a:r>
              <a:rPr lang="en-GB" sz="3600" b="1" dirty="0" smtClean="0">
                <a:solidFill>
                  <a:schemeClr val="bg1"/>
                </a:solidFill>
                <a:latin typeface="Arial" pitchFamily="34" charset="0"/>
                <a:cs typeface="Arial" pitchFamily="34" charset="0"/>
              </a:rPr>
              <a:t>must be rubbed for at least 2 minutes and up to 4 minutes to achieve optimal effects. </a:t>
            </a:r>
          </a:p>
          <a:p>
            <a:endParaRPr lang="en-GB" sz="3600" b="1" dirty="0" smtClean="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Patients may be instructed to rub the anterior reflexes at home daily.</a:t>
            </a:r>
          </a:p>
        </p:txBody>
      </p:sp>
      <p:sp>
        <p:nvSpPr>
          <p:cNvPr id="3" name="TextBox 2"/>
          <p:cNvSpPr txBox="1"/>
          <p:nvPr/>
        </p:nvSpPr>
        <p:spPr>
          <a:xfrm>
            <a:off x="683568" y="5733256"/>
            <a:ext cx="7344816" cy="584775"/>
          </a:xfrm>
          <a:prstGeom prst="rect">
            <a:avLst/>
          </a:prstGeom>
          <a:noFill/>
        </p:spPr>
        <p:txBody>
          <a:bodyPr wrap="square" rtlCol="0">
            <a:spAutoFit/>
          </a:bodyPr>
          <a:lstStyle/>
          <a:p>
            <a:r>
              <a:rPr lang="en-GB" sz="1600" b="1" dirty="0" smtClean="0">
                <a:solidFill>
                  <a:schemeClr val="bg1"/>
                </a:solidFill>
                <a:latin typeface="Arial" pitchFamily="34" charset="0"/>
                <a:cs typeface="Arial" pitchFamily="34" charset="0"/>
              </a:rPr>
              <a:t>Thoughts on the COVID19 Outbreak by Walter Schmitt D.C. and Kerry McCord D.C.  </a:t>
            </a:r>
            <a:r>
              <a:rPr lang="en-GB" sz="1600" b="1" dirty="0" err="1" smtClean="0">
                <a:solidFill>
                  <a:schemeClr val="bg1"/>
                </a:solidFill>
                <a:latin typeface="Arial" pitchFamily="34" charset="0"/>
                <a:cs typeface="Arial" pitchFamily="34" charset="0"/>
              </a:rPr>
              <a:t>Facebook</a:t>
            </a:r>
            <a:r>
              <a:rPr lang="en-GB" sz="1600" b="1" dirty="0" smtClean="0">
                <a:solidFill>
                  <a:schemeClr val="bg1"/>
                </a:solidFill>
                <a:latin typeface="Arial" pitchFamily="34" charset="0"/>
                <a:cs typeface="Arial" pitchFamily="34" charset="0"/>
              </a:rPr>
              <a:t> 18</a:t>
            </a:r>
            <a:r>
              <a:rPr lang="en-GB" sz="1600" b="1" baseline="30000" dirty="0" smtClean="0">
                <a:solidFill>
                  <a:schemeClr val="bg1"/>
                </a:solidFill>
                <a:latin typeface="Arial" pitchFamily="34" charset="0"/>
                <a:cs typeface="Arial" pitchFamily="34" charset="0"/>
              </a:rPr>
              <a:t>th</a:t>
            </a:r>
            <a:r>
              <a:rPr lang="en-GB" sz="1600" b="1" dirty="0" smtClean="0">
                <a:solidFill>
                  <a:schemeClr val="bg1"/>
                </a:solidFill>
                <a:latin typeface="Arial" pitchFamily="34" charset="0"/>
                <a:cs typeface="Arial" pitchFamily="34" charset="0"/>
              </a:rPr>
              <a:t> March 2020</a:t>
            </a:r>
            <a:endParaRPr lang="en-GB" sz="1600" b="1" dirty="0">
              <a:solidFill>
                <a:schemeClr val="bg1"/>
              </a:solidFill>
              <a:latin typeface="Arial" pitchFamily="34" charset="0"/>
              <a:cs typeface="Arial"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776864" cy="5909310"/>
          </a:xfrm>
          <a:prstGeom prst="rect">
            <a:avLst/>
          </a:prstGeom>
          <a:noFill/>
        </p:spPr>
        <p:txBody>
          <a:bodyPr wrap="square" rtlCol="0">
            <a:spAutoFit/>
          </a:bodyPr>
          <a:lstStyle/>
          <a:p>
            <a:r>
              <a:rPr lang="en-GB" b="1" u="sng" dirty="0" smtClean="0">
                <a:solidFill>
                  <a:schemeClr val="bg1"/>
                </a:solidFill>
                <a:latin typeface="Arial" pitchFamily="34" charset="0"/>
                <a:cs typeface="Arial" pitchFamily="34" charset="0"/>
              </a:rPr>
              <a:t>Cut sugar out of your diet.</a:t>
            </a:r>
            <a:r>
              <a:rPr lang="en-GB" b="1" dirty="0" smtClean="0">
                <a:solidFill>
                  <a:schemeClr val="bg1"/>
                </a:solidFill>
                <a:latin typeface="Arial" pitchFamily="34" charset="0"/>
                <a:cs typeface="Arial" pitchFamily="34" charset="0"/>
              </a:rPr>
              <a:t> Sugar—all kinds of sugar—suppresses the immune system, and we certainly do not want to suppress our systems right now.</a:t>
            </a:r>
          </a:p>
          <a:p>
            <a:r>
              <a:rPr lang="en-GB" b="1" u="sng" dirty="0" smtClean="0">
                <a:solidFill>
                  <a:schemeClr val="bg1"/>
                </a:solidFill>
                <a:latin typeface="Arial" pitchFamily="34" charset="0"/>
                <a:cs typeface="Arial" pitchFamily="34" charset="0"/>
              </a:rPr>
              <a:t>Acidify your gut.</a:t>
            </a:r>
            <a:r>
              <a:rPr lang="en-GB" b="1" dirty="0" smtClean="0">
                <a:solidFill>
                  <a:schemeClr val="bg1"/>
                </a:solidFill>
                <a:latin typeface="Arial" pitchFamily="34" charset="0"/>
                <a:cs typeface="Arial" pitchFamily="34" charset="0"/>
              </a:rPr>
              <a:t> Pathogens cannot survive in an acidic medium. Drink 1–2 tablespoons of apple cider vinegar every day. If you take it before meals, it will also help you digest your food. Also include cultured dairy in your diet. Good-quality plain, full-fat organic yogurt made from grass-fed milk or </a:t>
            </a:r>
            <a:r>
              <a:rPr lang="en-GB" b="1" dirty="0" err="1" smtClean="0">
                <a:solidFill>
                  <a:schemeClr val="bg1"/>
                </a:solidFill>
                <a:latin typeface="Arial" pitchFamily="34" charset="0"/>
                <a:cs typeface="Arial" pitchFamily="34" charset="0"/>
              </a:rPr>
              <a:t>kefir</a:t>
            </a:r>
            <a:r>
              <a:rPr lang="en-GB" b="1" dirty="0" smtClean="0">
                <a:solidFill>
                  <a:schemeClr val="bg1"/>
                </a:solidFill>
                <a:latin typeface="Arial" pitchFamily="34" charset="0"/>
                <a:cs typeface="Arial" pitchFamily="34" charset="0"/>
              </a:rPr>
              <a:t> can provide lactic acid to your digestive tract. If you can’t handle dairy, eat fermented foods, which are also high in lactic acid. And lots of them!</a:t>
            </a:r>
          </a:p>
          <a:p>
            <a:r>
              <a:rPr lang="en-GB" b="1" u="sng" dirty="0" smtClean="0">
                <a:solidFill>
                  <a:schemeClr val="bg1"/>
                </a:solidFill>
                <a:latin typeface="Arial" pitchFamily="34" charset="0"/>
                <a:cs typeface="Arial" pitchFamily="34" charset="0"/>
              </a:rPr>
              <a:t>Eat pastured eggs, </a:t>
            </a:r>
            <a:r>
              <a:rPr lang="en-GB" b="1" dirty="0" smtClean="0">
                <a:solidFill>
                  <a:schemeClr val="bg1"/>
                </a:solidFill>
                <a:latin typeface="Arial" pitchFamily="34" charset="0"/>
                <a:cs typeface="Arial" pitchFamily="34" charset="0"/>
              </a:rPr>
              <a:t>especially the yolks. You need the cholesterol.</a:t>
            </a:r>
          </a:p>
          <a:p>
            <a:r>
              <a:rPr lang="en-GB" b="1" u="sng" dirty="0" smtClean="0">
                <a:solidFill>
                  <a:schemeClr val="bg1"/>
                </a:solidFill>
                <a:latin typeface="Arial" pitchFamily="34" charset="0"/>
                <a:cs typeface="Arial" pitchFamily="34" charset="0"/>
              </a:rPr>
              <a:t>Make chicken </a:t>
            </a:r>
            <a:r>
              <a:rPr lang="en-GB" b="1" u="sng" dirty="0" smtClean="0">
                <a:solidFill>
                  <a:schemeClr val="bg1"/>
                </a:solidFill>
                <a:latin typeface="Arial" pitchFamily="34" charset="0"/>
                <a:cs typeface="Arial" pitchFamily="34" charset="0"/>
              </a:rPr>
              <a:t>soup. </a:t>
            </a:r>
            <a:r>
              <a:rPr lang="en-GB" b="1" dirty="0" smtClean="0">
                <a:solidFill>
                  <a:schemeClr val="bg1"/>
                </a:solidFill>
                <a:latin typeface="Arial" pitchFamily="34" charset="0"/>
                <a:cs typeface="Arial" pitchFamily="34" charset="0"/>
              </a:rPr>
              <a:t>C</a:t>
            </a:r>
            <a:r>
              <a:rPr lang="en-GB" b="1" dirty="0" smtClean="0">
                <a:solidFill>
                  <a:schemeClr val="bg1"/>
                </a:solidFill>
                <a:latin typeface="Arial" pitchFamily="34" charset="0"/>
                <a:cs typeface="Arial" pitchFamily="34" charset="0"/>
              </a:rPr>
              <a:t>hicken </a:t>
            </a:r>
            <a:r>
              <a:rPr lang="en-GB" b="1" dirty="0" smtClean="0">
                <a:solidFill>
                  <a:schemeClr val="bg1"/>
                </a:solidFill>
                <a:latin typeface="Arial" pitchFamily="34" charset="0"/>
                <a:cs typeface="Arial" pitchFamily="34" charset="0"/>
              </a:rPr>
              <a:t>meat stock.  Also suck out the marrow from the bones. Add some good sea salt and lots of fresh pressed garlic cloves to every cup of stock, along with some ghee, tallow, coconut oil, or coconut milk if you have it. (Garlic is specific to the respiratory system, and the </a:t>
            </a:r>
            <a:r>
              <a:rPr lang="en-GB" b="1" u="sng" dirty="0" err="1" smtClean="0">
                <a:solidFill>
                  <a:schemeClr val="bg1"/>
                </a:solidFill>
                <a:latin typeface="Arial" pitchFamily="34" charset="0"/>
                <a:cs typeface="Arial" pitchFamily="34" charset="0"/>
              </a:rPr>
              <a:t>lauric</a:t>
            </a:r>
            <a:r>
              <a:rPr lang="en-GB" b="1" u="sng" dirty="0" smtClean="0">
                <a:solidFill>
                  <a:schemeClr val="bg1"/>
                </a:solidFill>
                <a:latin typeface="Arial" pitchFamily="34" charset="0"/>
                <a:cs typeface="Arial" pitchFamily="34" charset="0"/>
              </a:rPr>
              <a:t> acid in coconut milk </a:t>
            </a:r>
            <a:r>
              <a:rPr lang="en-GB" b="1" dirty="0" smtClean="0">
                <a:solidFill>
                  <a:schemeClr val="bg1"/>
                </a:solidFill>
                <a:latin typeface="Arial" pitchFamily="34" charset="0"/>
                <a:cs typeface="Arial" pitchFamily="34" charset="0"/>
              </a:rPr>
              <a:t>is an immune booster.)</a:t>
            </a:r>
          </a:p>
          <a:p>
            <a:r>
              <a:rPr lang="en-GB" b="1" u="sng" dirty="0" smtClean="0">
                <a:solidFill>
                  <a:schemeClr val="bg1"/>
                </a:solidFill>
                <a:latin typeface="Arial" pitchFamily="34" charset="0"/>
                <a:cs typeface="Arial" pitchFamily="34" charset="0"/>
              </a:rPr>
              <a:t>Fermented cabbage, </a:t>
            </a:r>
            <a:r>
              <a:rPr lang="en-GB" b="1" dirty="0" smtClean="0">
                <a:solidFill>
                  <a:schemeClr val="bg1"/>
                </a:solidFill>
                <a:latin typeface="Arial" pitchFamily="34" charset="0"/>
                <a:cs typeface="Arial" pitchFamily="34" charset="0"/>
              </a:rPr>
              <a:t>aka sauerkraut and other fermented foods, provide high levels of the whole vitamin C complex your body needs and Vitamin K2. Fermented foods also provide beneficial microbes .</a:t>
            </a:r>
          </a:p>
          <a:p>
            <a:endParaRPr lang="en-GB" dirty="0">
              <a:solidFill>
                <a:schemeClr val="bg1"/>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776864" cy="2246769"/>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Copies of the two acetates are available from Epigenetics Ltd.</a:t>
            </a:r>
          </a:p>
          <a:p>
            <a:r>
              <a:rPr lang="en-GB" sz="3600" b="1" dirty="0" smtClean="0">
                <a:solidFill>
                  <a:schemeClr val="bg1"/>
                </a:solidFill>
                <a:latin typeface="Arial" pitchFamily="34" charset="0"/>
                <a:cs typeface="Arial" pitchFamily="34" charset="0"/>
              </a:rPr>
              <a:t>online at </a:t>
            </a:r>
          </a:p>
          <a:p>
            <a:r>
              <a:rPr lang="en-GB" sz="3200" b="1" dirty="0" smtClean="0">
                <a:solidFill>
                  <a:schemeClr val="bg1"/>
                </a:solidFill>
                <a:latin typeface="Arial" pitchFamily="34" charset="0"/>
                <a:cs typeface="Arial" pitchFamily="34" charset="0"/>
              </a:rPr>
              <a:t>www.epigenetics-international.com</a:t>
            </a:r>
            <a:endParaRPr lang="en-GB" sz="3200" b="1" dirty="0">
              <a:solidFill>
                <a:schemeClr val="bg1"/>
              </a:solidFill>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867714" y="4509120"/>
            <a:ext cx="2952329" cy="1658451"/>
          </a:xfrm>
          <a:prstGeom prst="rect">
            <a:avLst/>
          </a:prstGeom>
          <a:noFill/>
          <a:ln w="9525">
            <a:noFill/>
            <a:miter lim="800000"/>
            <a:headEnd/>
            <a:tailEnd/>
          </a:ln>
        </p:spPr>
      </p:pic>
      <p:sp>
        <p:nvSpPr>
          <p:cNvPr id="4" name="TextBox 3"/>
          <p:cNvSpPr txBox="1"/>
          <p:nvPr/>
        </p:nvSpPr>
        <p:spPr>
          <a:xfrm>
            <a:off x="1763688" y="4509120"/>
            <a:ext cx="1152128" cy="369332"/>
          </a:xfrm>
          <a:prstGeom prst="rect">
            <a:avLst/>
          </a:prstGeom>
          <a:noFill/>
        </p:spPr>
        <p:txBody>
          <a:bodyPr wrap="square" rtlCol="0">
            <a:spAutoFit/>
          </a:bodyPr>
          <a:lstStyle/>
          <a:p>
            <a:pPr algn="ctr"/>
            <a:r>
              <a:rPr lang="en-GB" b="1" dirty="0" smtClean="0">
                <a:solidFill>
                  <a:schemeClr val="bg1"/>
                </a:solidFill>
                <a:latin typeface="Arial" pitchFamily="34" charset="0"/>
                <a:cs typeface="Arial" pitchFamily="34" charset="0"/>
              </a:rPr>
              <a:t>633nm</a:t>
            </a:r>
            <a:endParaRPr lang="en-GB" b="1" dirty="0">
              <a:solidFill>
                <a:schemeClr val="bg1"/>
              </a:solidFill>
              <a:latin typeface="Arial" pitchFamily="34" charset="0"/>
              <a:cs typeface="Arial"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5436096" y="4509120"/>
            <a:ext cx="2952328" cy="1664344"/>
          </a:xfrm>
          <a:prstGeom prst="rect">
            <a:avLst/>
          </a:prstGeom>
          <a:noFill/>
          <a:ln w="9525">
            <a:noFill/>
            <a:miter lim="800000"/>
            <a:headEnd/>
            <a:tailEnd/>
          </a:ln>
        </p:spPr>
      </p:pic>
      <p:sp>
        <p:nvSpPr>
          <p:cNvPr id="6" name="TextBox 5"/>
          <p:cNvSpPr txBox="1"/>
          <p:nvPr/>
        </p:nvSpPr>
        <p:spPr>
          <a:xfrm>
            <a:off x="5364088" y="4509120"/>
            <a:ext cx="3024336" cy="369332"/>
          </a:xfrm>
          <a:prstGeom prst="rect">
            <a:avLst/>
          </a:prstGeom>
          <a:noFill/>
        </p:spPr>
        <p:txBody>
          <a:bodyPr wrap="square" rtlCol="0">
            <a:spAutoFit/>
          </a:bodyPr>
          <a:lstStyle/>
          <a:p>
            <a:pPr algn="ctr"/>
            <a:r>
              <a:rPr lang="en-GB" b="1" dirty="0" smtClean="0"/>
              <a:t>Complement to 633nm</a:t>
            </a:r>
            <a:endParaRPr lang="en-GB" b="1"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272808" cy="4154984"/>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Do let me know your findings so we can share them between us for our benefit, our families and to our patients.</a:t>
            </a:r>
          </a:p>
          <a:p>
            <a:r>
              <a:rPr lang="en-GB" sz="3600" b="1" dirty="0" smtClean="0">
                <a:solidFill>
                  <a:schemeClr val="bg1"/>
                </a:solidFill>
                <a:latin typeface="Arial" pitchFamily="34" charset="0"/>
                <a:cs typeface="Arial" pitchFamily="34" charset="0"/>
              </a:rPr>
              <a:t>Keep well</a:t>
            </a:r>
          </a:p>
          <a:p>
            <a:endParaRPr lang="en-GB" sz="3600" b="1" dirty="0" smtClean="0">
              <a:solidFill>
                <a:schemeClr val="bg1"/>
              </a:solidFill>
              <a:latin typeface="Arial" pitchFamily="34" charset="0"/>
              <a:cs typeface="Arial" pitchFamily="34" charset="0"/>
            </a:endParaRPr>
          </a:p>
          <a:p>
            <a:r>
              <a:rPr lang="en-GB" sz="4800" b="1" dirty="0" smtClean="0">
                <a:solidFill>
                  <a:schemeClr val="bg1"/>
                </a:solidFill>
                <a:latin typeface="Bradley Hand ITC" pitchFamily="66" charset="0"/>
                <a:cs typeface="Arial" pitchFamily="34" charset="0"/>
              </a:rPr>
              <a:t>Chris</a:t>
            </a:r>
            <a:endParaRPr lang="en-GB" sz="4800" b="1" dirty="0">
              <a:solidFill>
                <a:schemeClr val="bg1"/>
              </a:solidFill>
              <a:latin typeface="Bradley Hand ITC" pitchFamily="66" charset="0"/>
              <a:cs typeface="Arial"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7380514" cy="5078313"/>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First make sure the patient is fully neurologically organised.</a:t>
            </a:r>
          </a:p>
          <a:p>
            <a:r>
              <a:rPr lang="en-GB" sz="3600" b="1" dirty="0" smtClean="0">
                <a:solidFill>
                  <a:schemeClr val="bg1"/>
                </a:solidFill>
                <a:latin typeface="Arial" pitchFamily="34" charset="0"/>
                <a:cs typeface="Arial" pitchFamily="34" charset="0"/>
              </a:rPr>
              <a:t>(Most </a:t>
            </a:r>
            <a:r>
              <a:rPr lang="en-GB" sz="3600" b="1" dirty="0" err="1" smtClean="0">
                <a:solidFill>
                  <a:schemeClr val="bg1"/>
                </a:solidFill>
                <a:latin typeface="Arial" pitchFamily="34" charset="0"/>
                <a:cs typeface="Arial" pitchFamily="34" charset="0"/>
              </a:rPr>
              <a:t>Epigenetic’s</a:t>
            </a:r>
            <a:r>
              <a:rPr lang="en-GB" sz="3600" b="1" dirty="0" smtClean="0">
                <a:solidFill>
                  <a:schemeClr val="bg1"/>
                </a:solidFill>
                <a:latin typeface="Arial" pitchFamily="34" charset="0"/>
                <a:cs typeface="Arial" pitchFamily="34" charset="0"/>
              </a:rPr>
              <a:t> practitioners are familiar with this technique. If so jump to slide 8 but remember you must make sure that the patient is neurologically organised before the COVID19 testing.)</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928" y="1402178"/>
            <a:ext cx="7595119" cy="3970318"/>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Using </a:t>
            </a:r>
            <a:r>
              <a:rPr lang="en-GB" sz="3600" b="1" dirty="0">
                <a:solidFill>
                  <a:schemeClr val="bg1"/>
                </a:solidFill>
                <a:latin typeface="Arial" pitchFamily="34" charset="0"/>
                <a:cs typeface="Arial" pitchFamily="34" charset="0"/>
              </a:rPr>
              <a:t>the composite acetates test Yang / Yin with eyes closed.</a:t>
            </a:r>
          </a:p>
          <a:p>
            <a:r>
              <a:rPr lang="en-GB" sz="3600" b="1" dirty="0">
                <a:solidFill>
                  <a:schemeClr val="bg1"/>
                </a:solidFill>
                <a:latin typeface="Arial" pitchFamily="34" charset="0"/>
                <a:cs typeface="Arial" pitchFamily="34" charset="0"/>
              </a:rPr>
              <a:t>Then test each separate meridian to identify </a:t>
            </a:r>
            <a:r>
              <a:rPr lang="en-GB" sz="3600" b="1" dirty="0">
                <a:solidFill>
                  <a:srgbClr val="FFFF00"/>
                </a:solidFill>
                <a:latin typeface="Arial" pitchFamily="34" charset="0"/>
                <a:cs typeface="Arial" pitchFamily="34" charset="0"/>
              </a:rPr>
              <a:t>Causal meridian. </a:t>
            </a:r>
          </a:p>
          <a:p>
            <a:endParaRPr lang="en-GB" sz="3600" b="1" dirty="0">
              <a:solidFill>
                <a:schemeClr val="bg1"/>
              </a:solidFill>
              <a:latin typeface="Arial" pitchFamily="34" charset="0"/>
              <a:cs typeface="Arial" pitchFamily="34" charset="0"/>
            </a:endParaRPr>
          </a:p>
          <a:p>
            <a:r>
              <a:rPr lang="en-GB" sz="3600" b="1" dirty="0">
                <a:solidFill>
                  <a:srgbClr val="FFFF00"/>
                </a:solidFill>
                <a:latin typeface="Arial" pitchFamily="34" charset="0"/>
                <a:cs typeface="Arial" pitchFamily="34" charset="0"/>
              </a:rPr>
              <a:t>Effect meridian </a:t>
            </a:r>
            <a:r>
              <a:rPr lang="en-GB" sz="3600" b="1" dirty="0">
                <a:solidFill>
                  <a:schemeClr val="bg1"/>
                </a:solidFill>
                <a:latin typeface="Arial" pitchFamily="34" charset="0"/>
                <a:cs typeface="Arial" pitchFamily="34" charset="0"/>
              </a:rPr>
              <a:t>is the one that negates this meridian.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548680"/>
            <a:ext cx="720080" cy="57313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5" name="Picture 3"/>
          <p:cNvPicPr>
            <a:picLocks noChangeAspect="1" noChangeArrowheads="1"/>
          </p:cNvPicPr>
          <p:nvPr/>
        </p:nvPicPr>
        <p:blipFill>
          <a:blip r:embed="rId2" cstate="print"/>
          <a:srcRect/>
          <a:stretch>
            <a:fillRect/>
          </a:stretch>
        </p:blipFill>
        <p:spPr bwMode="auto">
          <a:xfrm rot="5400000">
            <a:off x="-369796" y="1602045"/>
            <a:ext cx="5760641" cy="3653914"/>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r="769"/>
          <a:stretch>
            <a:fillRect/>
          </a:stretch>
        </p:blipFill>
        <p:spPr bwMode="auto">
          <a:xfrm rot="5400000">
            <a:off x="3900181" y="1684018"/>
            <a:ext cx="5759790" cy="348911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5976" y="1162798"/>
            <a:ext cx="7595119" cy="4524315"/>
          </a:xfrm>
          <a:prstGeom prst="rect">
            <a:avLst/>
          </a:prstGeom>
          <a:noFill/>
        </p:spPr>
        <p:txBody>
          <a:bodyPr wrap="square" rtlCol="0">
            <a:spAutoFit/>
          </a:bodyPr>
          <a:lstStyle/>
          <a:p>
            <a:r>
              <a:rPr lang="en-GB" sz="3600" b="1" dirty="0">
                <a:solidFill>
                  <a:schemeClr val="bg1"/>
                </a:solidFill>
                <a:latin typeface="Arial" pitchFamily="34" charset="0"/>
                <a:cs typeface="Arial" pitchFamily="34" charset="0"/>
              </a:rPr>
              <a:t>Maintain </a:t>
            </a:r>
            <a:r>
              <a:rPr lang="en-GB" sz="3600" b="1" dirty="0">
                <a:solidFill>
                  <a:srgbClr val="FFFF00"/>
                </a:solidFill>
                <a:latin typeface="Arial" pitchFamily="34" charset="0"/>
                <a:cs typeface="Arial" pitchFamily="34" charset="0"/>
              </a:rPr>
              <a:t>causal meridian </a:t>
            </a:r>
            <a:r>
              <a:rPr lang="en-GB" sz="3600" b="1" dirty="0">
                <a:solidFill>
                  <a:schemeClr val="bg1"/>
                </a:solidFill>
                <a:latin typeface="Arial" pitchFamily="34" charset="0"/>
                <a:cs typeface="Arial" pitchFamily="34" charset="0"/>
              </a:rPr>
              <a:t>acetate and tap SCN point 60x at 2Hz. This will lock the patient into the causal </a:t>
            </a:r>
            <a:r>
              <a:rPr lang="en-GB" sz="3600" b="1" dirty="0" smtClean="0">
                <a:solidFill>
                  <a:schemeClr val="bg1"/>
                </a:solidFill>
                <a:latin typeface="Arial" pitchFamily="34" charset="0"/>
                <a:cs typeface="Arial" pitchFamily="34" charset="0"/>
              </a:rPr>
              <a:t>meridian.</a:t>
            </a:r>
            <a:endParaRPr lang="en-GB" sz="3600" b="1" dirty="0">
              <a:solidFill>
                <a:schemeClr val="bg1"/>
              </a:solidFill>
              <a:latin typeface="Arial" pitchFamily="34" charset="0"/>
              <a:cs typeface="Arial" pitchFamily="34" charset="0"/>
            </a:endParaRPr>
          </a:p>
          <a:p>
            <a:endParaRPr lang="en-GB" sz="3600" b="1" dirty="0">
              <a:solidFill>
                <a:schemeClr val="bg1"/>
              </a:solidFill>
              <a:latin typeface="Arial" pitchFamily="34" charset="0"/>
              <a:cs typeface="Arial" pitchFamily="34" charset="0"/>
            </a:endParaRPr>
          </a:p>
          <a:p>
            <a:r>
              <a:rPr lang="en-GB" sz="3600" b="1" dirty="0">
                <a:solidFill>
                  <a:schemeClr val="bg1"/>
                </a:solidFill>
                <a:latin typeface="Arial" pitchFamily="34" charset="0"/>
                <a:cs typeface="Arial" pitchFamily="34" charset="0"/>
              </a:rPr>
              <a:t>The Effect meridian will negate the Causal meridian and now will weaken in the clear.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548680"/>
            <a:ext cx="8014862" cy="6186309"/>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There will be </a:t>
            </a:r>
            <a:r>
              <a:rPr lang="en-GB" sz="3600" b="1" dirty="0">
                <a:solidFill>
                  <a:srgbClr val="FFFF00"/>
                </a:solidFill>
                <a:latin typeface="Arial" panose="020B0604020202020204" pitchFamily="34" charset="0"/>
                <a:cs typeface="Arial" panose="020B0604020202020204" pitchFamily="34" charset="0"/>
              </a:rPr>
              <a:t>weak associated muscles </a:t>
            </a:r>
            <a:r>
              <a:rPr lang="en-GB" sz="3600" b="1" dirty="0">
                <a:solidFill>
                  <a:schemeClr val="bg1"/>
                </a:solidFill>
                <a:latin typeface="Arial" panose="020B0604020202020204" pitchFamily="34" charset="0"/>
                <a:cs typeface="Arial" panose="020B0604020202020204" pitchFamily="34" charset="0"/>
              </a:rPr>
              <a:t>on both meridians </a:t>
            </a:r>
            <a:r>
              <a:rPr lang="en-GB" sz="3600" b="1" dirty="0" smtClean="0">
                <a:solidFill>
                  <a:schemeClr val="bg1"/>
                </a:solidFill>
                <a:latin typeface="Arial" panose="020B0604020202020204" pitchFamily="34" charset="0"/>
                <a:cs typeface="Arial" panose="020B0604020202020204" pitchFamily="34" charset="0"/>
              </a:rPr>
              <a:t>found.</a:t>
            </a:r>
          </a:p>
          <a:p>
            <a:r>
              <a:rPr lang="en-GB" sz="3600" b="1" dirty="0" smtClean="0">
                <a:solidFill>
                  <a:schemeClr val="bg1"/>
                </a:solidFill>
                <a:latin typeface="Arial" panose="020B0604020202020204" pitchFamily="34" charset="0"/>
                <a:cs typeface="Arial" panose="020B0604020202020204" pitchFamily="34" charset="0"/>
              </a:rPr>
              <a:t> </a:t>
            </a:r>
          </a:p>
          <a:p>
            <a:r>
              <a:rPr lang="en-GB" sz="3600" b="1" dirty="0" smtClean="0">
                <a:solidFill>
                  <a:schemeClr val="bg1"/>
                </a:solidFill>
                <a:latin typeface="Arial" panose="020B0604020202020204" pitchFamily="34" charset="0"/>
                <a:cs typeface="Arial" panose="020B0604020202020204" pitchFamily="34" charset="0"/>
              </a:rPr>
              <a:t>If all associated muscles not weak </a:t>
            </a:r>
            <a:r>
              <a:rPr lang="en-GB" sz="3600" b="1" u="sng" dirty="0" smtClean="0">
                <a:solidFill>
                  <a:schemeClr val="bg1"/>
                </a:solidFill>
                <a:latin typeface="Arial" panose="020B0604020202020204" pitchFamily="34" charset="0"/>
                <a:cs typeface="Arial" panose="020B0604020202020204" pitchFamily="34" charset="0"/>
              </a:rPr>
              <a:t>shine UV light* </a:t>
            </a:r>
            <a:r>
              <a:rPr lang="en-GB" b="1" u="sng" dirty="0" smtClean="0">
                <a:solidFill>
                  <a:schemeClr val="bg1"/>
                </a:solidFill>
                <a:latin typeface="Arial" panose="020B0604020202020204" pitchFamily="34" charset="0"/>
                <a:cs typeface="Arial" panose="020B0604020202020204" pitchFamily="34" charset="0"/>
              </a:rPr>
              <a:t>(obtainable from Epigenetics Ltd) </a:t>
            </a:r>
            <a:r>
              <a:rPr lang="en-GB" sz="3600" b="1" u="sng" dirty="0" smtClean="0">
                <a:solidFill>
                  <a:schemeClr val="bg1"/>
                </a:solidFill>
                <a:latin typeface="Arial" panose="020B0604020202020204" pitchFamily="34" charset="0"/>
                <a:cs typeface="Arial" panose="020B0604020202020204" pitchFamily="34" charset="0"/>
              </a:rPr>
              <a:t>into Glabella for 20 seconds. Most important.</a:t>
            </a:r>
          </a:p>
          <a:p>
            <a:r>
              <a:rPr lang="en-GB" sz="3600" b="1" dirty="0" smtClean="0">
                <a:solidFill>
                  <a:schemeClr val="bg1"/>
                </a:solidFill>
                <a:latin typeface="Arial" panose="020B0604020202020204" pitchFamily="34" charset="0"/>
                <a:cs typeface="Arial" panose="020B0604020202020204" pitchFamily="34" charset="0"/>
              </a:rPr>
              <a:t>All associated meridian muscles now test weak and the patient is now </a:t>
            </a:r>
            <a:r>
              <a:rPr lang="en-GB" sz="3600" b="1" dirty="0" smtClean="0">
                <a:solidFill>
                  <a:srgbClr val="FFFF00"/>
                </a:solidFill>
                <a:latin typeface="Arial" panose="020B0604020202020204" pitchFamily="34" charset="0"/>
                <a:cs typeface="Arial" panose="020B0604020202020204" pitchFamily="34" charset="0"/>
              </a:rPr>
              <a:t>fully neurologically organised.</a:t>
            </a:r>
          </a:p>
          <a:p>
            <a:endParaRPr lang="en-GB"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75093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08720"/>
            <a:ext cx="7488832" cy="5078313"/>
          </a:xfrm>
          <a:prstGeom prst="rect">
            <a:avLst/>
          </a:prstGeom>
          <a:noFill/>
        </p:spPr>
        <p:txBody>
          <a:bodyPr wrap="square" rtlCol="0">
            <a:spAutoFit/>
          </a:bodyPr>
          <a:lstStyle/>
          <a:p>
            <a:r>
              <a:rPr lang="en-GB" sz="3600" b="1" dirty="0" smtClean="0">
                <a:solidFill>
                  <a:srgbClr val="FFFF00"/>
                </a:solidFill>
                <a:latin typeface="Arial" pitchFamily="34" charset="0"/>
                <a:cs typeface="Arial" pitchFamily="34" charset="0"/>
              </a:rPr>
              <a:t>Spectroscopic emission</a:t>
            </a:r>
          </a:p>
          <a:p>
            <a:r>
              <a:rPr lang="en-GB" sz="3600" b="1" dirty="0" smtClean="0">
                <a:solidFill>
                  <a:schemeClr val="bg1"/>
                </a:solidFill>
                <a:latin typeface="Arial" pitchFamily="34" charset="0"/>
                <a:cs typeface="Arial" pitchFamily="34" charset="0"/>
              </a:rPr>
              <a:t>Every living and non-living compound whether organic or not emits a </a:t>
            </a:r>
            <a:r>
              <a:rPr lang="en-GB" sz="3600" b="1" dirty="0" smtClean="0">
                <a:solidFill>
                  <a:srgbClr val="FFFF00"/>
                </a:solidFill>
                <a:latin typeface="Arial" pitchFamily="34" charset="0"/>
                <a:cs typeface="Arial" pitchFamily="34" charset="0"/>
              </a:rPr>
              <a:t>spectroscopic emission </a:t>
            </a:r>
            <a:r>
              <a:rPr lang="en-GB" sz="3600" b="1" dirty="0" smtClean="0">
                <a:solidFill>
                  <a:schemeClr val="bg1"/>
                </a:solidFill>
                <a:latin typeface="Arial" pitchFamily="34" charset="0"/>
                <a:cs typeface="Arial" pitchFamily="34" charset="0"/>
              </a:rPr>
              <a:t>when heated. </a:t>
            </a:r>
          </a:p>
          <a:p>
            <a:endParaRPr lang="en-GB" sz="3600" b="1" dirty="0">
              <a:solidFill>
                <a:schemeClr val="bg1"/>
              </a:solidFill>
              <a:latin typeface="Arial" pitchFamily="34" charset="0"/>
              <a:cs typeface="Arial" pitchFamily="34" charset="0"/>
            </a:endParaRPr>
          </a:p>
          <a:p>
            <a:r>
              <a:rPr lang="en-GB" sz="3600" b="1" dirty="0" smtClean="0">
                <a:solidFill>
                  <a:schemeClr val="bg1"/>
                </a:solidFill>
                <a:latin typeface="Arial" pitchFamily="34" charset="0"/>
                <a:cs typeface="Arial" pitchFamily="34" charset="0"/>
              </a:rPr>
              <a:t>We see this when the </a:t>
            </a:r>
          </a:p>
          <a:p>
            <a:r>
              <a:rPr lang="en-GB" sz="3600" b="1" dirty="0" smtClean="0">
                <a:solidFill>
                  <a:schemeClr val="bg1"/>
                </a:solidFill>
                <a:latin typeface="Arial" pitchFamily="34" charset="0"/>
                <a:cs typeface="Arial" pitchFamily="34" charset="0"/>
              </a:rPr>
              <a:t>orange street lights are </a:t>
            </a:r>
          </a:p>
          <a:p>
            <a:r>
              <a:rPr lang="en-GB" sz="3600" b="1" dirty="0" smtClean="0">
                <a:solidFill>
                  <a:schemeClr val="bg1"/>
                </a:solidFill>
                <a:latin typeface="Arial" pitchFamily="34" charset="0"/>
                <a:cs typeface="Arial" pitchFamily="34" charset="0"/>
              </a:rPr>
              <a:t>turned on at dusk. </a:t>
            </a:r>
            <a:endParaRPr lang="en-GB" sz="3600" b="1"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7092280" y="4317099"/>
            <a:ext cx="1454950" cy="193993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7488832" cy="2308324"/>
          </a:xfrm>
          <a:prstGeom prst="rect">
            <a:avLst/>
          </a:prstGeom>
          <a:noFill/>
        </p:spPr>
        <p:txBody>
          <a:bodyPr wrap="square" rtlCol="0">
            <a:spAutoFit/>
          </a:bodyPr>
          <a:lstStyle/>
          <a:p>
            <a:r>
              <a:rPr lang="en-GB" sz="3600" b="1" dirty="0" smtClean="0">
                <a:solidFill>
                  <a:schemeClr val="bg1"/>
                </a:solidFill>
                <a:latin typeface="Arial" pitchFamily="34" charset="0"/>
                <a:cs typeface="Arial" pitchFamily="34" charset="0"/>
              </a:rPr>
              <a:t>These lights contain </a:t>
            </a:r>
            <a:r>
              <a:rPr lang="en-GB" sz="3600" b="1" dirty="0" smtClean="0">
                <a:solidFill>
                  <a:srgbClr val="FFFF00"/>
                </a:solidFill>
                <a:latin typeface="Arial" pitchFamily="34" charset="0"/>
                <a:cs typeface="Arial" pitchFamily="34" charset="0"/>
              </a:rPr>
              <a:t>sodium</a:t>
            </a:r>
            <a:r>
              <a:rPr lang="en-GB" sz="3600" b="1" dirty="0" smtClean="0">
                <a:solidFill>
                  <a:schemeClr val="bg1"/>
                </a:solidFill>
                <a:latin typeface="Arial" pitchFamily="34" charset="0"/>
                <a:cs typeface="Arial" pitchFamily="34" charset="0"/>
              </a:rPr>
              <a:t> gas which has a spectroscopic emission like this –</a:t>
            </a:r>
          </a:p>
          <a:p>
            <a:endParaRPr lang="en-GB" sz="36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2" cstate="print"/>
          <a:stretch>
            <a:fillRect/>
          </a:stretch>
        </p:blipFill>
        <p:spPr>
          <a:xfrm>
            <a:off x="683568" y="3958150"/>
            <a:ext cx="3744416" cy="2326080"/>
          </a:xfrm>
          <a:prstGeom prst="rect">
            <a:avLst/>
          </a:prstGeom>
        </p:spPr>
      </p:pic>
      <p:sp>
        <p:nvSpPr>
          <p:cNvPr id="6" name="TextBox 5"/>
          <p:cNvSpPr txBox="1"/>
          <p:nvPr/>
        </p:nvSpPr>
        <p:spPr>
          <a:xfrm>
            <a:off x="683568" y="3590268"/>
            <a:ext cx="3816424"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Sodium Spectroscopic emission</a:t>
            </a:r>
            <a:endParaRPr lang="en-GB" b="1" dirty="0">
              <a:solidFill>
                <a:schemeClr val="bg1"/>
              </a:solidFill>
              <a:latin typeface="Arial" pitchFamily="34" charset="0"/>
              <a:cs typeface="Arial" pitchFamily="34" charset="0"/>
            </a:endParaRPr>
          </a:p>
        </p:txBody>
      </p:sp>
      <p:sp>
        <p:nvSpPr>
          <p:cNvPr id="7" name="TextBox 6"/>
          <p:cNvSpPr txBox="1"/>
          <p:nvPr/>
        </p:nvSpPr>
        <p:spPr>
          <a:xfrm>
            <a:off x="5148064" y="3601894"/>
            <a:ext cx="3384376" cy="369332"/>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But the human eye sees this</a:t>
            </a:r>
            <a:endParaRPr lang="en-GB" b="1" dirty="0">
              <a:solidFill>
                <a:schemeClr val="bg1"/>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5508104" y="4042568"/>
            <a:ext cx="2448272" cy="22574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886</Words>
  <Application>Microsoft Office PowerPoint</Application>
  <PresentationFormat>On-screen Show (4:3)</PresentationFormat>
  <Paragraphs>112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Astill-Smith</dc:creator>
  <cp:lastModifiedBy>Chris Astill-Smith</cp:lastModifiedBy>
  <cp:revision>101</cp:revision>
  <dcterms:created xsi:type="dcterms:W3CDTF">2020-03-24T17:24:37Z</dcterms:created>
  <dcterms:modified xsi:type="dcterms:W3CDTF">2020-03-30T18:56:22Z</dcterms:modified>
</cp:coreProperties>
</file>